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9"/>
  </p:handoutMasterIdLst>
  <p:sldIdLst>
    <p:sldId id="295" r:id="rId3"/>
    <p:sldId id="308" r:id="rId5"/>
    <p:sldId id="290" r:id="rId6"/>
    <p:sldId id="438" r:id="rId7"/>
    <p:sldId id="292" r:id="rId8"/>
    <p:sldId id="428" r:id="rId9"/>
    <p:sldId id="429" r:id="rId10"/>
    <p:sldId id="433" r:id="rId11"/>
    <p:sldId id="435" r:id="rId12"/>
    <p:sldId id="434" r:id="rId13"/>
    <p:sldId id="431" r:id="rId14"/>
    <p:sldId id="437" r:id="rId15"/>
    <p:sldId id="436" r:id="rId16"/>
    <p:sldId id="293" r:id="rId17"/>
    <p:sldId id="432" r:id="rId18"/>
    <p:sldId id="439" r:id="rId19"/>
    <p:sldId id="294" r:id="rId20"/>
    <p:sldId id="430" r:id="rId21"/>
    <p:sldId id="440" r:id="rId22"/>
    <p:sldId id="465" r:id="rId23"/>
    <p:sldId id="390" r:id="rId24"/>
    <p:sldId id="391" r:id="rId25"/>
    <p:sldId id="389" r:id="rId26"/>
    <p:sldId id="360" r:id="rId27"/>
    <p:sldId id="311" r:id="rId28"/>
    <p:sldId id="315" r:id="rId29"/>
    <p:sldId id="466" r:id="rId30"/>
    <p:sldId id="467" r:id="rId31"/>
    <p:sldId id="359" r:id="rId32"/>
    <p:sldId id="357" r:id="rId33"/>
    <p:sldId id="358" r:id="rId34"/>
    <p:sldId id="472" r:id="rId35"/>
    <p:sldId id="469" r:id="rId36"/>
    <p:sldId id="500" r:id="rId37"/>
    <p:sldId id="470" r:id="rId38"/>
    <p:sldId id="471" r:id="rId39"/>
    <p:sldId id="498" r:id="rId40"/>
    <p:sldId id="499" r:id="rId41"/>
    <p:sldId id="478" r:id="rId42"/>
    <p:sldId id="477" r:id="rId43"/>
    <p:sldId id="474" r:id="rId44"/>
    <p:sldId id="479" r:id="rId45"/>
    <p:sldId id="468" r:id="rId46"/>
    <p:sldId id="476" r:id="rId47"/>
    <p:sldId id="475" r:id="rId48"/>
    <p:sldId id="480" r:id="rId49"/>
    <p:sldId id="481" r:id="rId50"/>
    <p:sldId id="482" r:id="rId51"/>
    <p:sldId id="483" r:id="rId52"/>
    <p:sldId id="484" r:id="rId53"/>
    <p:sldId id="485" r:id="rId54"/>
    <p:sldId id="488" r:id="rId55"/>
    <p:sldId id="486" r:id="rId56"/>
    <p:sldId id="314" r:id="rId57"/>
    <p:sldId id="259"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DF731"/>
    <a:srgbClr val="F7FD9D"/>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14"/>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https://baike.sogou.com/v19352281.htm?fromTitle=唐山西山路小学</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https://baike.baidu.com/item/西山路小学/5962419</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https://j.map.baidu.com/mavl-</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https://j.map.baidu.com/mavl-</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1400+1600+1425+810=5235</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1600+810+180=2590</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https://j.map.baidu.com/OZbl-</a:t>
            </a:r>
            <a:r>
              <a:rPr lang="en-US" altLang="zh-CN"/>
              <a:t>	</a:t>
            </a:r>
            <a:r>
              <a:rPr lang="zh-CN" altLang="en-US"/>
              <a:t>原图</a:t>
            </a:r>
            <a:r>
              <a:rPr lang="en-US" altLang="zh-CN"/>
              <a:t>+</a:t>
            </a:r>
            <a:r>
              <a:rPr lang="zh-CN" altLang="en-US"/>
              <a:t>所需校区标记</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https://j.map.baidu.com/mavl-</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https://baike.baidu.com/item/%E5%BC%80%E6%BB%A6%E5%8D%81%E4%B8%AD/6380685?fr=aladdin</a:t>
            </a:r>
            <a:endParaRPr lang="zh-CN" altLang="en-US"/>
          </a:p>
          <a:p>
            <a:r>
              <a:rPr lang="zh-CN" altLang="en-US"/>
              <a:t>http://www.sohu.com/a/321740401_736731</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http://www.dianping.com/shop/14841975</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https://j.map.baidu.com/mavl-</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https://baike.baidu.com/item/唐山市第十中学/</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1.xml"/><Relationship Id="rId19" Type="http://schemas.openxmlformats.org/officeDocument/2006/relationships/tags" Target="../tags/tag17.xml"/><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2.png"/><Relationship Id="rId2" Type="http://schemas.openxmlformats.org/officeDocument/2006/relationships/tags" Target="../tags/tag87.xml"/><Relationship Id="rId19" Type="http://schemas.openxmlformats.org/officeDocument/2006/relationships/tags" Target="../tags/tag103.xml"/><Relationship Id="rId18" Type="http://schemas.openxmlformats.org/officeDocument/2006/relationships/tags" Target="../tags/tag102.xml"/><Relationship Id="rId17" Type="http://schemas.openxmlformats.org/officeDocument/2006/relationships/tags" Target="../tags/tag101.xml"/><Relationship Id="rId16" Type="http://schemas.openxmlformats.org/officeDocument/2006/relationships/tags" Target="../tags/tag100.xml"/><Relationship Id="rId15" Type="http://schemas.openxmlformats.org/officeDocument/2006/relationships/tags" Target="../tags/tag99.xml"/><Relationship Id="rId14" Type="http://schemas.openxmlformats.org/officeDocument/2006/relationships/tags" Target="../tags/tag98.xml"/><Relationship Id="rId13" Type="http://schemas.openxmlformats.org/officeDocument/2006/relationships/tags" Target="../tags/tag97.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tags" Target="../tags/tag20.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6" Type="http://schemas.openxmlformats.org/officeDocument/2006/relationships/tags" Target="../tags/tag50.xml"/><Relationship Id="rId15" Type="http://schemas.openxmlformats.org/officeDocument/2006/relationships/tags" Target="../tags/tag49.xml"/><Relationship Id="rId14" Type="http://schemas.openxmlformats.org/officeDocument/2006/relationships/tags" Target="../tags/tag48.xml"/><Relationship Id="rId13" Type="http://schemas.openxmlformats.org/officeDocument/2006/relationships/tags" Target="../tags/tag47.xml"/><Relationship Id="rId12" Type="http://schemas.openxmlformats.org/officeDocument/2006/relationships/tags" Target="../tags/tag4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64.xml"/><Relationship Id="rId8" Type="http://schemas.openxmlformats.org/officeDocument/2006/relationships/tags" Target="../tags/tag63.xml"/><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1487" y="2006948"/>
            <a:ext cx="3517697" cy="2523963"/>
          </a:xfrm>
          <a:prstGeom prst="rect">
            <a:avLst/>
          </a:prstGeom>
        </p:spPr>
      </p:pic>
      <p:sp>
        <p:nvSpPr>
          <p:cNvPr id="19" name="矩形 18"/>
          <p:cNvSpPr/>
          <p:nvPr>
            <p:custDataLst>
              <p:tags r:id="rId4"/>
            </p:custDataLst>
          </p:nvPr>
        </p:nvSpPr>
        <p:spPr>
          <a:xfrm>
            <a:off x="3265158" y="3728610"/>
            <a:ext cx="958580" cy="95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custDataLst>
              <p:tags r:id="rId5"/>
            </p:custDataLst>
          </p:nvPr>
        </p:nvSpPr>
        <p:spPr>
          <a:xfrm>
            <a:off x="3519897" y="2005415"/>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6"/>
            </p:custDataLst>
          </p:nvPr>
        </p:nvSpPr>
        <p:spPr>
          <a:xfrm>
            <a:off x="3519897" y="2846115"/>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custDataLst>
              <p:tags r:id="rId7"/>
            </p:custDataLst>
          </p:nvPr>
        </p:nvSpPr>
        <p:spPr>
          <a:xfrm>
            <a:off x="3519897" y="4514070"/>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8"/>
            </p:custDataLst>
          </p:nvPr>
        </p:nvSpPr>
        <p:spPr>
          <a:xfrm>
            <a:off x="4369679" y="3669002"/>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9"/>
            </p:custDataLst>
          </p:nvPr>
        </p:nvSpPr>
        <p:spPr>
          <a:xfrm>
            <a:off x="4369895" y="2833535"/>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0"/>
            </p:custDataLst>
          </p:nvPr>
        </p:nvSpPr>
        <p:spPr>
          <a:xfrm>
            <a:off x="5217847" y="3668914"/>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11"/>
            </p:custDataLst>
          </p:nvPr>
        </p:nvSpPr>
        <p:spPr>
          <a:xfrm>
            <a:off x="4369679" y="1188468"/>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12"/>
            </p:custDataLst>
          </p:nvPr>
        </p:nvSpPr>
        <p:spPr>
          <a:xfrm>
            <a:off x="5217847" y="2000330"/>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custDataLst>
              <p:tags r:id="rId13"/>
            </p:custDataLst>
          </p:nvPr>
        </p:nvSpPr>
        <p:spPr>
          <a:xfrm>
            <a:off x="11875135" y="1998980"/>
            <a:ext cx="328930" cy="28848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14"/>
            </p:custDataLst>
          </p:nvPr>
        </p:nvSpPr>
        <p:spPr>
          <a:xfrm>
            <a:off x="495" y="2012162"/>
            <a:ext cx="3519681" cy="2513534"/>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2"/>
            <p:custDataLst>
              <p:tags r:id="rId1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3"/>
            <p:custDataLst>
              <p:tags r:id="rId16"/>
            </p:custDataLst>
          </p:nvPr>
        </p:nvSpPr>
        <p:spPr/>
        <p:txBody>
          <a:bodyPr/>
          <a:lstStyle/>
          <a:p>
            <a:endParaRPr lang="zh-CN" altLang="en-US" dirty="0"/>
          </a:p>
        </p:txBody>
      </p:sp>
      <p:sp>
        <p:nvSpPr>
          <p:cNvPr id="6" name="灯片编号占位符 5"/>
          <p:cNvSpPr>
            <a:spLocks noGrp="1"/>
          </p:cNvSpPr>
          <p:nvPr>
            <p:ph type="sldNum" sz="quarter" idx="14"/>
            <p:custDataLst>
              <p:tags r:id="rId17"/>
            </p:custDataLst>
          </p:nvPr>
        </p:nvSpPr>
        <p:spPr/>
        <p:txBody>
          <a:bodyPr/>
          <a:lstStyle/>
          <a:p>
            <a:fld id="{49AE70B2-8BF9-45C0-BB95-33D1B9D3A854}" type="slidenum">
              <a:rPr lang="zh-CN" altLang="en-US" smtClean="0"/>
            </a:fld>
            <a:endParaRPr lang="zh-CN" altLang="en-US" dirty="0"/>
          </a:p>
        </p:txBody>
      </p:sp>
      <p:sp>
        <p:nvSpPr>
          <p:cNvPr id="9801" name="副标题 2"/>
          <p:cNvSpPr>
            <a:spLocks noGrp="1"/>
          </p:cNvSpPr>
          <p:nvPr>
            <p:ph type="subTitle" idx="1" hasCustomPrompt="1"/>
            <p:custDataLst>
              <p:tags r:id="rId18"/>
            </p:custDataLst>
          </p:nvPr>
        </p:nvSpPr>
        <p:spPr>
          <a:xfrm>
            <a:off x="6323886" y="3076575"/>
            <a:ext cx="5353764" cy="651510"/>
          </a:xfrm>
        </p:spPr>
        <p:txBody>
          <a:bodyPr lIns="90000" tIns="46800" rIns="90000" bIns="46800" anchor="ctr">
            <a:normAutofit/>
          </a:bodyPr>
          <a:lstStyle>
            <a:lvl1pPr marL="0" indent="0" algn="l">
              <a:lnSpc>
                <a:spcPct val="120000"/>
              </a:lnSpc>
              <a:buNone/>
              <a:defRPr sz="2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9"/>
            </p:custDataLst>
          </p:nvPr>
        </p:nvSpPr>
        <p:spPr>
          <a:xfrm>
            <a:off x="6323886" y="1998345"/>
            <a:ext cx="5353764" cy="992505"/>
          </a:xfrm>
        </p:spPr>
        <p:txBody>
          <a:bodyPr lIns="90000" tIns="46800" rIns="90000" bIns="46800" anchor="b">
            <a:normAutofit/>
          </a:bodyPr>
          <a:lstStyle>
            <a:lvl1pPr algn="l">
              <a:lnSpc>
                <a:spcPct val="120000"/>
              </a:lnSpc>
              <a:defRPr sz="4800" b="1">
                <a:solidFill>
                  <a:schemeClr val="tx2"/>
                </a:solidFill>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20"/>
            </p:custDataLst>
          </p:nvPr>
        </p:nvSpPr>
        <p:spPr>
          <a:xfrm>
            <a:off x="6323885" y="3968357"/>
            <a:ext cx="2286715" cy="504004"/>
          </a:xfrm>
        </p:spPr>
        <p:txBody>
          <a:bodyPr vert="horz" lIns="90000" tIns="46800" rIns="90000" bIns="46800" anchor="ctr">
            <a:normAutofit/>
          </a:bodyPr>
          <a:lstStyle>
            <a:lvl1pPr marL="0" indent="0" algn="l">
              <a:lnSpc>
                <a:spcPct val="120000"/>
              </a:lnSpc>
              <a:buNone/>
              <a:defRPr sz="24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21"/>
            </p:custDataLst>
          </p:nvPr>
        </p:nvSpPr>
        <p:spPr>
          <a:xfrm>
            <a:off x="6323885" y="4523889"/>
            <a:ext cx="2286715" cy="504004"/>
          </a:xfrm>
        </p:spPr>
        <p:txBody>
          <a:bodyPr vert="horz" lIns="90000" tIns="46800" rIns="90000" bIns="46800" anchor="ctr">
            <a:normAutofit/>
          </a:bodyPr>
          <a:lstStyle>
            <a:lvl1pPr marL="0" indent="0" algn="l">
              <a:lnSpc>
                <a:spcPct val="120000"/>
              </a:lnSpc>
              <a:buNone/>
              <a:defRPr sz="24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85000"/>
                    <a:lumOff val="15000"/>
                  </a:schemeClr>
                </a:solidFill>
                <a:latin typeface="微软雅黑" panose="020B0503020204020204" charset="-122"/>
                <a:ea typeface="微软雅黑" panose="020B0503020204020204" charset="-122"/>
              </a:defRPr>
            </a:lvl1pPr>
            <a:lvl2pPr>
              <a:defRPr>
                <a:solidFill>
                  <a:schemeClr val="tx1">
                    <a:lumMod val="85000"/>
                    <a:lumOff val="15000"/>
                  </a:schemeClr>
                </a:solidFill>
                <a:latin typeface="微软雅黑" panose="020B0503020204020204" charset="-122"/>
                <a:ea typeface="微软雅黑" panose="020B0503020204020204" charset="-122"/>
              </a:defRPr>
            </a:lvl2pPr>
            <a:lvl3pPr>
              <a:defRPr>
                <a:solidFill>
                  <a:schemeClr val="tx1">
                    <a:lumMod val="85000"/>
                    <a:lumOff val="15000"/>
                  </a:schemeClr>
                </a:solidFill>
                <a:latin typeface="微软雅黑" panose="020B0503020204020204" charset="-122"/>
                <a:ea typeface="微软雅黑" panose="020B0503020204020204" charset="-122"/>
              </a:defRPr>
            </a:lvl3pPr>
            <a:lvl4pPr>
              <a:defRPr>
                <a:solidFill>
                  <a:schemeClr val="tx1">
                    <a:lumMod val="85000"/>
                    <a:lumOff val="15000"/>
                  </a:schemeClr>
                </a:solidFill>
                <a:latin typeface="微软雅黑" panose="020B0503020204020204" charset="-122"/>
                <a:ea typeface="微软雅黑" panose="020B0503020204020204" charset="-122"/>
              </a:defRPr>
            </a:lvl4pPr>
            <a:lvl5pPr>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末尾幻灯片">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3491" y="0"/>
            <a:ext cx="3230880" cy="6858000"/>
          </a:xfrm>
          <a:prstGeom prst="rect">
            <a:avLst/>
          </a:prstGeom>
        </p:spPr>
      </p:pic>
      <p:sp>
        <p:nvSpPr>
          <p:cNvPr id="34" name="矩形 33"/>
          <p:cNvSpPr/>
          <p:nvPr>
            <p:custDataLst>
              <p:tags r:id="rId4"/>
            </p:custDataLst>
          </p:nvPr>
        </p:nvSpPr>
        <p:spPr>
          <a:xfrm>
            <a:off x="-214" y="15745"/>
            <a:ext cx="3231398" cy="6857999"/>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5"/>
            </p:custDataLst>
          </p:nvPr>
        </p:nvSpPr>
        <p:spPr>
          <a:xfrm>
            <a:off x="3230967" y="3637169"/>
            <a:ext cx="958580" cy="95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6"/>
            </p:custDataLst>
          </p:nvPr>
        </p:nvSpPr>
        <p:spPr>
          <a:xfrm>
            <a:off x="3231183" y="2005415"/>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custDataLst>
              <p:tags r:id="rId7"/>
            </p:custDataLst>
          </p:nvPr>
        </p:nvSpPr>
        <p:spPr>
          <a:xfrm>
            <a:off x="3231183" y="2846115"/>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custDataLst>
              <p:tags r:id="rId8"/>
            </p:custDataLst>
          </p:nvPr>
        </p:nvSpPr>
        <p:spPr>
          <a:xfrm>
            <a:off x="3231183" y="4514070"/>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custDataLst>
              <p:tags r:id="rId9"/>
            </p:custDataLst>
          </p:nvPr>
        </p:nvSpPr>
        <p:spPr>
          <a:xfrm>
            <a:off x="4080965" y="3669002"/>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10"/>
            </p:custDataLst>
          </p:nvPr>
        </p:nvSpPr>
        <p:spPr>
          <a:xfrm>
            <a:off x="4081181" y="2833535"/>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11"/>
            </p:custDataLst>
          </p:nvPr>
        </p:nvSpPr>
        <p:spPr>
          <a:xfrm>
            <a:off x="4929133" y="3668914"/>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12"/>
            </p:custDataLst>
          </p:nvPr>
        </p:nvSpPr>
        <p:spPr>
          <a:xfrm>
            <a:off x="4080965" y="1188468"/>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custDataLst>
              <p:tags r:id="rId13"/>
            </p:custDataLst>
          </p:nvPr>
        </p:nvSpPr>
        <p:spPr>
          <a:xfrm>
            <a:off x="4929133" y="2000330"/>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custDataLst>
              <p:tags r:id="rId14"/>
            </p:custDataLst>
          </p:nvPr>
        </p:nvSpPr>
        <p:spPr>
          <a:xfrm>
            <a:off x="11862106" y="2573383"/>
            <a:ext cx="328863" cy="1423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custDataLst>
              <p:tags r:id="rId15"/>
            </p:custDataLst>
          </p:nvPr>
        </p:nvSpPr>
        <p:spPr>
          <a:xfrm>
            <a:off x="5782493" y="2846115"/>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p:ph type="ctrTitle" hasCustomPrompt="1"/>
            <p:custDataLst>
              <p:tags r:id="rId16"/>
            </p:custDataLst>
          </p:nvPr>
        </p:nvSpPr>
        <p:spPr>
          <a:xfrm>
            <a:off x="6913210" y="2593774"/>
            <a:ext cx="4463177" cy="1371795"/>
          </a:xfrm>
        </p:spPr>
        <p:txBody>
          <a:bodyPr lIns="90000" tIns="46800" rIns="90000" bIns="46800" anchor="ctr">
            <a:normAutofit/>
          </a:bodyPr>
          <a:lstStyle>
            <a:lvl1pPr marL="0" indent="0" algn="ctr">
              <a:buFont typeface="Arial" panose="020B0604020202020204" pitchFamily="34" charset="0"/>
              <a:buNone/>
              <a:defRPr sz="8000" b="1">
                <a:solidFill>
                  <a:schemeClr val="tx2"/>
                </a:solidFill>
              </a:defRPr>
            </a:lvl1pPr>
          </a:lstStyle>
          <a:p>
            <a:r>
              <a:rPr lang="zh-CN" altLang="en-US" dirty="0"/>
              <a:t>编辑标题</a:t>
            </a:r>
            <a:endParaRPr lang="zh-CN" altLang="en-US" dirty="0"/>
          </a:p>
        </p:txBody>
      </p:sp>
      <p:sp>
        <p:nvSpPr>
          <p:cNvPr id="2" name="日期占位符 1"/>
          <p:cNvSpPr>
            <a:spLocks noGrp="1"/>
          </p:cNvSpPr>
          <p:nvPr>
            <p:ph type="dt" sz="half" idx="19"/>
            <p:custDataLst>
              <p:tags r:id="rId17"/>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20"/>
            <p:custDataLst>
              <p:tags r:id="rId18"/>
            </p:custDataLst>
          </p:nvPr>
        </p:nvSpPr>
        <p:spPr/>
        <p:txBody>
          <a:bodyPr/>
          <a:lstStyle/>
          <a:p>
            <a:endParaRPr lang="zh-CN" altLang="en-US" dirty="0"/>
          </a:p>
        </p:txBody>
      </p:sp>
      <p:sp>
        <p:nvSpPr>
          <p:cNvPr id="4" name="灯片编号占位符 3"/>
          <p:cNvSpPr>
            <a:spLocks noGrp="1"/>
          </p:cNvSpPr>
          <p:nvPr>
            <p:ph type="sldNum" sz="quarter" idx="21"/>
            <p:custDataLst>
              <p:tags r:id="rId19"/>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9" name="组合 8"/>
          <p:cNvGrpSpPr/>
          <p:nvPr>
            <p:custDataLst>
              <p:tags r:id="rId2"/>
            </p:custDataLst>
          </p:nvPr>
        </p:nvGrpSpPr>
        <p:grpSpPr>
          <a:xfrm>
            <a:off x="50752" y="114619"/>
            <a:ext cx="619129" cy="619129"/>
            <a:chOff x="454851" y="-2090335"/>
            <a:chExt cx="1137835" cy="1137835"/>
          </a:xfrm>
        </p:grpSpPr>
        <p:sp>
          <p:nvSpPr>
            <p:cNvPr id="7" name="矩形 6"/>
            <p:cNvSpPr/>
            <p:nvPr>
              <p:custDataLst>
                <p:tags r:id="rId3"/>
              </p:custDataLst>
            </p:nvPr>
          </p:nvSpPr>
          <p:spPr>
            <a:xfrm>
              <a:off x="454851" y="-2090335"/>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4"/>
              </p:custDataLst>
            </p:nvPr>
          </p:nvSpPr>
          <p:spPr>
            <a:xfrm>
              <a:off x="879742" y="-1665444"/>
              <a:ext cx="712944" cy="712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grpSp>
        <p:nvGrpSpPr>
          <p:cNvPr id="20" name="组合 19"/>
          <p:cNvGrpSpPr/>
          <p:nvPr>
            <p:custDataLst>
              <p:tags r:id="rId10"/>
            </p:custDataLst>
          </p:nvPr>
        </p:nvGrpSpPr>
        <p:grpSpPr>
          <a:xfrm>
            <a:off x="8497975" y="4032027"/>
            <a:ext cx="3694025" cy="2825973"/>
            <a:chOff x="7249243" y="7301118"/>
            <a:chExt cx="3330316" cy="2547732"/>
          </a:xfrm>
        </p:grpSpPr>
        <p:sp>
          <p:nvSpPr>
            <p:cNvPr id="11" name="矩形 10"/>
            <p:cNvSpPr/>
            <p:nvPr>
              <p:custDataLst>
                <p:tags r:id="rId11"/>
              </p:custDataLst>
            </p:nvPr>
          </p:nvSpPr>
          <p:spPr>
            <a:xfrm rot="16200000">
              <a:off x="8066190" y="8999068"/>
              <a:ext cx="849782" cy="84978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12"/>
              </p:custDataLst>
            </p:nvPr>
          </p:nvSpPr>
          <p:spPr>
            <a:xfrm rot="16200000">
              <a:off x="8906890" y="8999068"/>
              <a:ext cx="849782" cy="849782"/>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13"/>
              </p:custDataLst>
            </p:nvPr>
          </p:nvSpPr>
          <p:spPr>
            <a:xfrm rot="16200000">
              <a:off x="9729777" y="8149286"/>
              <a:ext cx="849782" cy="849782"/>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custDataLst>
                <p:tags r:id="rId14"/>
              </p:custDataLst>
            </p:nvPr>
          </p:nvSpPr>
          <p:spPr>
            <a:xfrm rot="16200000">
              <a:off x="8894310" y="8149070"/>
              <a:ext cx="849782" cy="84978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15"/>
              </p:custDataLst>
            </p:nvPr>
          </p:nvSpPr>
          <p:spPr>
            <a:xfrm rot="16200000">
              <a:off x="9729689" y="7301118"/>
              <a:ext cx="849782" cy="84978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16"/>
              </p:custDataLst>
            </p:nvPr>
          </p:nvSpPr>
          <p:spPr>
            <a:xfrm rot="16200000">
              <a:off x="7249243" y="8149286"/>
              <a:ext cx="849782" cy="849782"/>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17"/>
              </p:custDataLst>
            </p:nvPr>
          </p:nvSpPr>
          <p:spPr>
            <a:xfrm rot="16200000">
              <a:off x="8061105" y="7301118"/>
              <a:ext cx="849782" cy="849782"/>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19" name="矩形 18"/>
          <p:cNvSpPr/>
          <p:nvPr>
            <p:custDataLst>
              <p:tags r:id="rId2"/>
            </p:custDataLst>
          </p:nvPr>
        </p:nvSpPr>
        <p:spPr>
          <a:xfrm>
            <a:off x="440245" y="3637169"/>
            <a:ext cx="958580" cy="9585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custDataLst>
              <p:tags r:id="rId3"/>
            </p:custDataLst>
          </p:nvPr>
        </p:nvSpPr>
        <p:spPr>
          <a:xfrm>
            <a:off x="-10411" y="2005415"/>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custDataLst>
              <p:tags r:id="rId4"/>
            </p:custDataLst>
          </p:nvPr>
        </p:nvSpPr>
        <p:spPr>
          <a:xfrm>
            <a:off x="-10411" y="2846115"/>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custDataLst>
              <p:tags r:id="rId5"/>
            </p:custDataLst>
          </p:nvPr>
        </p:nvSpPr>
        <p:spPr>
          <a:xfrm>
            <a:off x="-10411" y="4514070"/>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custDataLst>
              <p:tags r:id="rId6"/>
            </p:custDataLst>
          </p:nvPr>
        </p:nvSpPr>
        <p:spPr>
          <a:xfrm>
            <a:off x="839371" y="3669002"/>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custDataLst>
              <p:tags r:id="rId7"/>
            </p:custDataLst>
          </p:nvPr>
        </p:nvSpPr>
        <p:spPr>
          <a:xfrm>
            <a:off x="839587" y="2833535"/>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custDataLst>
              <p:tags r:id="rId8"/>
            </p:custDataLst>
          </p:nvPr>
        </p:nvSpPr>
        <p:spPr>
          <a:xfrm>
            <a:off x="1687539" y="3668914"/>
            <a:ext cx="849782" cy="84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9"/>
            </p:custDataLst>
          </p:nvPr>
        </p:nvSpPr>
        <p:spPr>
          <a:xfrm>
            <a:off x="839371" y="1188468"/>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custDataLst>
              <p:tags r:id="rId10"/>
            </p:custDataLst>
          </p:nvPr>
        </p:nvSpPr>
        <p:spPr>
          <a:xfrm>
            <a:off x="1687539" y="2000330"/>
            <a:ext cx="849782" cy="84978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11"/>
            </p:custDataLst>
          </p:nvPr>
        </p:nvSpPr>
        <p:spPr>
          <a:xfrm>
            <a:off x="11862115" y="2847703"/>
            <a:ext cx="328863" cy="19594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3"/>
            </p:custDataLst>
          </p:nvPr>
        </p:nvSpPr>
        <p:spPr/>
        <p:txBody>
          <a:bodyPr/>
          <a:lstStyle/>
          <a:p>
            <a:endParaRPr lang="zh-CN" altLang="en-US" dirty="0"/>
          </a:p>
        </p:txBody>
      </p:sp>
      <p:sp>
        <p:nvSpPr>
          <p:cNvPr id="4" name="灯片编号占位符 3"/>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
        <p:nvSpPr>
          <p:cNvPr id="20" name="标题 1"/>
          <p:cNvSpPr>
            <a:spLocks noGrp="1"/>
          </p:cNvSpPr>
          <p:nvPr>
            <p:ph type="title" hasCustomPrompt="1"/>
            <p:custDataLst>
              <p:tags r:id="rId15"/>
            </p:custDataLst>
          </p:nvPr>
        </p:nvSpPr>
        <p:spPr>
          <a:xfrm>
            <a:off x="3537779" y="2716025"/>
            <a:ext cx="6387272" cy="1310558"/>
          </a:xfrm>
        </p:spPr>
        <p:txBody>
          <a:bodyPr lIns="90000" tIns="46800" rIns="90000" bIns="46800" anchor="b">
            <a:normAutofit/>
          </a:bodyPr>
          <a:lstStyle>
            <a:lvl1pPr algn="ctr">
              <a:defRPr sz="5400" b="1">
                <a:solidFill>
                  <a:schemeClr val="tx2"/>
                </a:solidFill>
              </a:defRPr>
            </a:lvl1pPr>
          </a:lstStyle>
          <a:p>
            <a:r>
              <a:rPr lang="zh-CN" altLang="en-US" dirty="0"/>
              <a:t>单击此处编辑标题</a:t>
            </a:r>
            <a:endParaRPr lang="zh-CN" altLang="en-US" dirty="0"/>
          </a:p>
        </p:txBody>
      </p:sp>
      <p:sp>
        <p:nvSpPr>
          <p:cNvPr id="21" name="文本占位符 2"/>
          <p:cNvSpPr>
            <a:spLocks noGrp="1"/>
          </p:cNvSpPr>
          <p:nvPr>
            <p:ph type="body" idx="1" hasCustomPrompt="1"/>
            <p:custDataLst>
              <p:tags r:id="rId16"/>
            </p:custDataLst>
          </p:nvPr>
        </p:nvSpPr>
        <p:spPr>
          <a:xfrm>
            <a:off x="3537779" y="4124568"/>
            <a:ext cx="6387272" cy="1239284"/>
          </a:xfrm>
        </p:spPr>
        <p:txBody>
          <a:bodyPr lIns="90000" tIns="46800" rIns="90000" bIns="46800" anchor="t">
            <a:normAutofit/>
          </a:bodyPr>
          <a:lstStyle>
            <a:lvl1pPr marL="0" indent="0" algn="ctr">
              <a:lnSpc>
                <a:spcPct val="120000"/>
              </a:lnSpc>
              <a:buNone/>
              <a:defRPr sz="2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85000"/>
                    <a:lumOff val="15000"/>
                  </a:schemeClr>
                </a:solidFill>
                <a:latin typeface="微软雅黑" panose="020B0503020204020204" charset="-122"/>
                <a:ea typeface="微软雅黑" panose="020B0503020204020204" charset="-122"/>
              </a:defRPr>
            </a:lvl1pPr>
            <a:lvl2pPr>
              <a:defRPr sz="1600">
                <a:solidFill>
                  <a:schemeClr val="tx1">
                    <a:lumMod val="85000"/>
                    <a:lumOff val="15000"/>
                  </a:schemeClr>
                </a:solidFill>
                <a:latin typeface="微软雅黑" panose="020B0503020204020204" charset="-122"/>
                <a:ea typeface="微软雅黑" panose="020B0503020204020204" charset="-122"/>
              </a:defRPr>
            </a:lvl2pPr>
            <a:lvl3pPr>
              <a:defRPr sz="1600">
                <a:solidFill>
                  <a:schemeClr val="tx1">
                    <a:lumMod val="85000"/>
                    <a:lumOff val="15000"/>
                  </a:schemeClr>
                </a:solidFill>
                <a:latin typeface="微软雅黑" panose="020B0503020204020204" charset="-122"/>
                <a:ea typeface="微软雅黑" panose="020B0503020204020204" charset="-122"/>
              </a:defRPr>
            </a:lvl3pPr>
            <a:lvl4pPr>
              <a:defRPr sz="1600">
                <a:solidFill>
                  <a:schemeClr val="tx1">
                    <a:lumMod val="85000"/>
                    <a:lumOff val="15000"/>
                  </a:schemeClr>
                </a:solidFill>
                <a:latin typeface="微软雅黑" panose="020B0503020204020204" charset="-122"/>
                <a:ea typeface="微软雅黑" panose="020B0503020204020204" charset="-122"/>
              </a:defRPr>
            </a:lvl4pPr>
            <a:lvl5pPr>
              <a:defRPr sz="160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109.xml"/><Relationship Id="rId17" Type="http://schemas.openxmlformats.org/officeDocument/2006/relationships/tags" Target="../tags/tag108.xml"/><Relationship Id="rId16" Type="http://schemas.openxmlformats.org/officeDocument/2006/relationships/tags" Target="../tags/tag107.xml"/><Relationship Id="rId15" Type="http://schemas.openxmlformats.org/officeDocument/2006/relationships/tags" Target="../tags/tag106.xml"/><Relationship Id="rId14" Type="http://schemas.openxmlformats.org/officeDocument/2006/relationships/tags" Target="../tags/tag105.xml"/><Relationship Id="rId13" Type="http://schemas.openxmlformats.org/officeDocument/2006/relationships/tags" Target="../tags/tag104.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10.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8.xml"/><Relationship Id="rId3" Type="http://schemas.openxmlformats.org/officeDocument/2006/relationships/tags" Target="../tags/tag119.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tags" Target="../tags/tag120.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tags" Target="../tags/tag12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tags" Target="../tags/tag123.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4.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2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2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7.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28.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1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29.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8.xml"/><Relationship Id="rId3" Type="http://schemas.openxmlformats.org/officeDocument/2006/relationships/tags" Target="../tags/tag130.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tags" Target="../tags/tag13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3.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13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5.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36.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137.xml"/><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138.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tags" Target="../tags/tag11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39.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0.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14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14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4.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5.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4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4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8.xml"/><Relationship Id="rId1"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13.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tags" Target="../tags/tag149.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0.xml"/><Relationship Id="rId1"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15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2.xml"/><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3.xml"/><Relationship Id="rId1"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4.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5.xml"/><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6.xml"/><Relationship Id="rId1"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7.xml"/><Relationship Id="rId1"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8.xml"/><Relationship Id="rId1" Type="http://schemas.openxmlformats.org/officeDocument/2006/relationships/image" Target="../media/image4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8.xml"/><Relationship Id="rId2" Type="http://schemas.openxmlformats.org/officeDocument/2006/relationships/tags" Target="../tags/tag114.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59.xml"/><Relationship Id="rId1"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60.xml"/><Relationship Id="rId1"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61.xml"/><Relationship Id="rId1"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62.xml"/><Relationship Id="rId1"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163.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tags" Target="../tags/tag164.xml"/><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tags" Target="../tags/tag115.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tags" Target="../tags/tag116.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8.xml"/><Relationship Id="rId2" Type="http://schemas.openxmlformats.org/officeDocument/2006/relationships/tags" Target="../tags/tag117.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tags" Target="../tags/tag118.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45" y="2706370"/>
            <a:ext cx="12102465" cy="1445260"/>
          </a:xfrm>
          <a:prstGeom prst="rect">
            <a:avLst/>
          </a:prstGeom>
          <a:noFill/>
        </p:spPr>
        <p:txBody>
          <a:bodyPr wrap="square" rtlCol="0" anchor="t">
            <a:spAutoFit/>
          </a:bodyPr>
          <a:p>
            <a:pPr algn="ctr"/>
            <a:r>
              <a:rPr lang="zh-CN" altLang="en-US" sz="8800">
                <a:sym typeface="+mn-ea"/>
              </a:rPr>
              <a:t>唐山市市场调查</a:t>
            </a:r>
            <a:endParaRPr lang="zh-CN" altLang="en-US" sz="8800"/>
          </a:p>
        </p:txBody>
      </p:sp>
      <p:sp>
        <p:nvSpPr>
          <p:cNvPr id="3" name="文本框 2"/>
          <p:cNvSpPr txBox="1"/>
          <p:nvPr/>
        </p:nvSpPr>
        <p:spPr>
          <a:xfrm>
            <a:off x="1733550" y="4340225"/>
            <a:ext cx="8681720" cy="645160"/>
          </a:xfrm>
          <a:prstGeom prst="rect">
            <a:avLst/>
          </a:prstGeom>
          <a:noFill/>
        </p:spPr>
        <p:txBody>
          <a:bodyPr wrap="square" rtlCol="0" anchor="t">
            <a:spAutoFit/>
          </a:bodyPr>
          <a:p>
            <a:pPr algn="ctr"/>
            <a:r>
              <a:rPr lang="en-US" altLang="zh-CN"/>
              <a:t>2019.06.23 </a:t>
            </a:r>
            <a:r>
              <a:rPr lang="zh-CN" altLang="en-US"/>
              <a:t>周日，张鹏飞</a:t>
            </a:r>
            <a:endParaRPr lang="zh-CN" altLang="en-US"/>
          </a:p>
          <a:p>
            <a:pPr algn="ctr"/>
            <a:endParaRPr lang="zh-CN" altLang="en-US"/>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3122295" y="1659890"/>
            <a:ext cx="2987040" cy="3972560"/>
          </a:xfrm>
          <a:prstGeom prst="rect">
            <a:avLst/>
          </a:prstGeom>
        </p:spPr>
      </p:pic>
      <p:sp>
        <p:nvSpPr>
          <p:cNvPr id="2" name="标题 1"/>
          <p:cNvSpPr>
            <a:spLocks noGrp="1"/>
          </p:cNvSpPr>
          <p:nvPr>
            <p:ph type="title"/>
          </p:nvPr>
        </p:nvSpPr>
        <p:spPr/>
        <p:txBody>
          <a:bodyPr/>
          <a:p>
            <a:r>
              <a:rPr lang="zh-CN" altLang="en-US"/>
              <a:t>西山路小学</a:t>
            </a:r>
            <a:endParaRPr lang="zh-CN" altLang="en-US"/>
          </a:p>
        </p:txBody>
      </p:sp>
      <p:sp>
        <p:nvSpPr>
          <p:cNvPr id="4" name="文本占位符 3"/>
          <p:cNvSpPr>
            <a:spLocks noGrp="1"/>
          </p:cNvSpPr>
          <p:nvPr>
            <p:ph type="body" sz="half" idx="2"/>
          </p:nvPr>
        </p:nvSpPr>
        <p:spPr/>
        <p:txBody>
          <a:bodyPr>
            <a:normAutofit fontScale="90000"/>
          </a:bodyPr>
          <a:p>
            <a:r>
              <a:rPr lang="zh-CN" altLang="en-US"/>
              <a:t>地址： 路凤南街与展览路交叉口东100米</a:t>
            </a:r>
            <a:endParaRPr lang="zh-CN" altLang="en-US"/>
          </a:p>
          <a:p>
            <a:r>
              <a:rPr lang="zh-CN" altLang="en-US"/>
              <a:t>简介： 西山路小学始建于1921年，校园占地1.5万平方米，建筑面积9431平方米。现有36个教学班，87名教职工。学校布局合理，环境优雅，处处洋溢着人文气息。学校先后荣获“全国红旗大队”、“国家级素质教育理论与实践研究基地”、“河北省现代教育技术实验学校”、 “河北省艺术教育示范学校”等光荣称号。</a:t>
            </a:r>
            <a:endParaRPr lang="zh-CN" altLang="en-US"/>
          </a:p>
          <a:p>
            <a:r>
              <a:rPr lang="zh-CN" altLang="en-US"/>
              <a:t>校长室：校长聂景荣 联系电话2820166、3022066</a:t>
            </a:r>
            <a:endParaRPr lang="zh-CN" altLang="en-US"/>
          </a:p>
          <a:p>
            <a:pPr marL="0" indent="0">
              <a:buNone/>
            </a:pPr>
            <a:r>
              <a:rPr lang="zh-CN" altLang="en-US"/>
              <a:t>   副校长室：姚建军 主抓教学工作 联系电话：2820266</a:t>
            </a:r>
            <a:endParaRPr lang="zh-CN" altLang="en-US"/>
          </a:p>
          <a:p>
            <a:r>
              <a:rPr lang="zh-CN" altLang="en-US"/>
              <a:t>班级设置：现有班级36个，一年级5个班，二年级6个班，三年级5个班，四年级7个班，五年级7个班。六年级6个班。</a:t>
            </a:r>
            <a:endParaRPr lang="zh-CN" altLang="en-US"/>
          </a:p>
          <a:p>
            <a:r>
              <a:rPr lang="zh-CN" altLang="en-US"/>
              <a:t>网站名称：http://www.tsxslxx.net/</a:t>
            </a:r>
            <a:endParaRPr lang="zh-CN" altLang="en-US"/>
          </a:p>
        </p:txBody>
      </p:sp>
      <p:pic>
        <p:nvPicPr>
          <p:cNvPr id="5" name="图片占位符 4"/>
          <p:cNvPicPr>
            <a:picLocks noChangeAspect="1"/>
          </p:cNvPicPr>
          <p:nvPr>
            <p:ph type="pic" idx="1"/>
          </p:nvPr>
        </p:nvPicPr>
        <p:blipFill>
          <a:blip r:embed="rId2"/>
          <a:stretch>
            <a:fillRect/>
          </a:stretch>
        </p:blipFill>
        <p:spPr>
          <a:xfrm>
            <a:off x="669925" y="1659890"/>
            <a:ext cx="5283200" cy="397256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路北区西山路小学(乔屯校区)</a:t>
            </a:r>
            <a:endParaRPr lang="zh-CN" altLang="en-US"/>
          </a:p>
        </p:txBody>
      </p:sp>
      <p:sp>
        <p:nvSpPr>
          <p:cNvPr id="4" name="文本占位符 3"/>
          <p:cNvSpPr>
            <a:spLocks noGrp="1"/>
          </p:cNvSpPr>
          <p:nvPr>
            <p:ph type="body" sz="half" idx="2"/>
          </p:nvPr>
        </p:nvSpPr>
        <p:spPr/>
        <p:txBody>
          <a:bodyPr/>
          <a:p>
            <a:r>
              <a:rPr lang="zh-CN" altLang="en-US"/>
              <a:t>西山路小学位于唐山市凤凰山东麓，是唐山市天主教于1921年9月1日在唐山市创办的第一所小学，取名“唐山培仁女子小学”。1934—1936年间培仁女子小学转交开滦矿务局接管。文革前夕该小学是唐山市著名三座“小宝塔”学校之一，八十年代被定为全市首批“小升初”免试学校。2003年12月学校由开滦矿务局移交唐山市路北区政府管理。学校现有占地面积1.5万平方米，建筑面积9731平方米，拥有西山路主校和乔屯两个校区，43个教学班，99名教职工，2000多名学生。历经百年磨砺，学校以优美的校园环境，现代化的教育装备，优质的教育质量，鲜明的办学特色，成为唐山市基础教育中一颗璀璨的明珠。</a:t>
            </a:r>
            <a:endParaRPr lang="zh-CN" altLang="en-US"/>
          </a:p>
        </p:txBody>
      </p:sp>
      <p:pic>
        <p:nvPicPr>
          <p:cNvPr id="5" name="图片占位符 4"/>
          <p:cNvPicPr>
            <a:picLocks noChangeAspect="1"/>
          </p:cNvPicPr>
          <p:nvPr>
            <p:ph type="pic" idx="1"/>
          </p:nvPr>
        </p:nvPicPr>
        <p:blipFill>
          <a:blip r:embed="rId1"/>
          <a:stretch>
            <a:fillRect/>
          </a:stretch>
        </p:blipFill>
        <p:spPr>
          <a:xfrm>
            <a:off x="669925" y="1664970"/>
            <a:ext cx="5283200" cy="3962400"/>
          </a:xfrm>
          <a:prstGeom prst="rect">
            <a:avLst/>
          </a:prstGeom>
        </p:spPr>
      </p:pic>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80945" y="53975"/>
            <a:ext cx="9657080" cy="6750050"/>
          </a:xfrm>
          <a:prstGeom prst="rect">
            <a:avLst/>
          </a:prstGeom>
        </p:spPr>
      </p:pic>
      <p:sp>
        <p:nvSpPr>
          <p:cNvPr id="6" name="文本框 5"/>
          <p:cNvSpPr txBox="1"/>
          <p:nvPr/>
        </p:nvSpPr>
        <p:spPr>
          <a:xfrm>
            <a:off x="33020" y="33655"/>
            <a:ext cx="2448000" cy="6739255"/>
          </a:xfrm>
          <a:prstGeom prst="rect">
            <a:avLst/>
          </a:prstGeom>
          <a:gradFill>
            <a:gsLst>
              <a:gs pos="0">
                <a:srgbClr val="007BD3"/>
              </a:gs>
              <a:gs pos="100000">
                <a:srgbClr val="034373"/>
              </a:gs>
            </a:gsLst>
            <a:lin ang="5400000" scaled="0"/>
          </a:gradFill>
        </p:spPr>
        <p:txBody>
          <a:bodyPr wrap="square" rtlCol="0">
            <a:spAutoFit/>
          </a:bodyPr>
          <a:p>
            <a:r>
              <a:rPr lang="en-US" altLang="zh-CN">
                <a:gradFill>
                  <a:gsLst>
                    <a:gs pos="0">
                      <a:srgbClr val="FECF40"/>
                    </a:gs>
                    <a:gs pos="100000">
                      <a:srgbClr val="846C21"/>
                    </a:gs>
                  </a:gsLst>
                  <a:path path="rect">
                    <a:fillToRect l="100000" b="100000"/>
                  </a:path>
                  <a:tileRect t="-100000" r="-100000"/>
                </a:gradFill>
              </a:rPr>
              <a:t>- 0624 </a:t>
            </a:r>
            <a:r>
              <a:rPr lang="zh-CN" altLang="en-US">
                <a:gradFill>
                  <a:gsLst>
                    <a:gs pos="0">
                      <a:srgbClr val="FECF40"/>
                    </a:gs>
                    <a:gs pos="100000">
                      <a:srgbClr val="846C21"/>
                    </a:gs>
                  </a:gsLst>
                  <a:path path="rect">
                    <a:fillToRect l="100000" b="100000"/>
                  </a:path>
                  <a:tileRect t="-100000" r="-100000"/>
                </a:gradFill>
              </a:rPr>
              <a:t>周一</a:t>
            </a:r>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调研区域：三十九中</a:t>
            </a:r>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                  福庄小学</a:t>
            </a:r>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生源调查</a:t>
            </a:r>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区域选址</a:t>
            </a:r>
            <a:endParaRPr lang="zh-CN" altLang="en-US">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p:txBody>
      </p:sp>
      <p:sp>
        <p:nvSpPr>
          <p:cNvPr id="4" name="文本框 3"/>
          <p:cNvSpPr txBox="1"/>
          <p:nvPr/>
        </p:nvSpPr>
        <p:spPr>
          <a:xfrm>
            <a:off x="11144250" y="74930"/>
            <a:ext cx="936000" cy="368300"/>
          </a:xfrm>
          <a:prstGeom prst="rect">
            <a:avLst/>
          </a:prstGeom>
          <a:gradFill>
            <a:gsLst>
              <a:gs pos="0">
                <a:srgbClr val="007BD3">
                  <a:alpha val="0"/>
                </a:srgbClr>
              </a:gs>
              <a:gs pos="100000">
                <a:srgbClr val="034373"/>
              </a:gs>
            </a:gsLst>
            <a:lin ang="18900000" scaled="0"/>
          </a:gradFill>
          <a:ln w="38100" cmpd="sng">
            <a:solidFill>
              <a:srgbClr val="00B0F0"/>
            </a:solidFill>
            <a:prstDash val="solid"/>
          </a:ln>
        </p:spPr>
        <p:txBody>
          <a:bodyPr wrap="square" rtlCol="0">
            <a:spAutoFit/>
          </a:bodyPr>
          <a:p>
            <a:pPr algn="r"/>
            <a:r>
              <a:rPr lang="zh-CN" altLang="en-US">
                <a:gradFill>
                  <a:gsLst>
                    <a:gs pos="0">
                      <a:srgbClr val="FECF40"/>
                    </a:gs>
                    <a:gs pos="100000">
                      <a:srgbClr val="846C21"/>
                    </a:gs>
                  </a:gsLst>
                  <a:path path="rect">
                    <a:fillToRect l="100000" b="100000"/>
                  </a:path>
                  <a:tileRect t="-100000" r="-100000"/>
                </a:gradFill>
              </a:rPr>
              <a:t>市调中</a:t>
            </a:r>
            <a:endParaRPr lang="zh-CN" altLang="en-US">
              <a:gradFill>
                <a:gsLst>
                  <a:gs pos="0">
                    <a:srgbClr val="FECF40"/>
                  </a:gs>
                  <a:gs pos="100000">
                    <a:srgbClr val="846C21"/>
                  </a:gs>
                </a:gsLst>
                <a:path path="rect">
                  <a:fillToRect l="100000" b="100000"/>
                </a:path>
                <a:tileRect t="-100000" r="-100000"/>
              </a:gradFill>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三十九中、福庄小学</a:t>
            </a:r>
            <a:endParaRPr lang="zh-CN" altLang="en-US"/>
          </a:p>
        </p:txBody>
      </p:sp>
      <p:sp>
        <p:nvSpPr>
          <p:cNvPr id="4" name="文本占位符 3"/>
          <p:cNvSpPr>
            <a:spLocks noGrp="1"/>
          </p:cNvSpPr>
          <p:nvPr>
            <p:ph type="body" sz="half" idx="2"/>
          </p:nvPr>
        </p:nvSpPr>
        <p:spPr/>
        <p:txBody>
          <a:bodyPr/>
          <a:p>
            <a:r>
              <a:rPr lang="zh-CN" altLang="en-US"/>
              <a:t>地址： 车站副路1西南方向124米</a:t>
            </a:r>
            <a:endParaRPr lang="zh-CN" altLang="en-US"/>
          </a:p>
          <a:p>
            <a:r>
              <a:rPr lang="zh-CN" altLang="en-US"/>
              <a:t>简介： 福庄小学建于1928年，地处车站路西侧南新道北侧。学校占地面积10029平方米。学校原属开滦矿务局唐山矿， 2003年12月，归属唐山市路南区。现有13个教学班，学生400多人，在册教师31人，大本学历占20%，大专学历占56%，中专学历占24%。小学高级教师占63%。</a:t>
            </a:r>
            <a:endParaRPr lang="zh-CN" altLang="en-US"/>
          </a:p>
        </p:txBody>
      </p:sp>
      <p:pic>
        <p:nvPicPr>
          <p:cNvPr id="5" name="图片占位符 4"/>
          <p:cNvPicPr>
            <a:picLocks noChangeAspect="1"/>
          </p:cNvPicPr>
          <p:nvPr>
            <p:ph type="pic" idx="1"/>
          </p:nvPr>
        </p:nvPicPr>
        <p:blipFill>
          <a:blip r:embed="rId1"/>
          <a:stretch>
            <a:fillRect/>
          </a:stretch>
        </p:blipFill>
        <p:spPr>
          <a:xfrm>
            <a:off x="1285240" y="952500"/>
            <a:ext cx="4051935" cy="5388610"/>
          </a:xfrm>
          <a:prstGeom prst="rect">
            <a:avLst/>
          </a:prstGeom>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481580" y="53975"/>
            <a:ext cx="9656445" cy="6750050"/>
          </a:xfrm>
          <a:prstGeom prst="rect">
            <a:avLst/>
          </a:prstGeom>
        </p:spPr>
      </p:pic>
      <p:sp>
        <p:nvSpPr>
          <p:cNvPr id="6" name="文本框 5"/>
          <p:cNvSpPr txBox="1"/>
          <p:nvPr/>
        </p:nvSpPr>
        <p:spPr>
          <a:xfrm>
            <a:off x="33020" y="33655"/>
            <a:ext cx="2448000" cy="6739255"/>
          </a:xfrm>
          <a:prstGeom prst="rect">
            <a:avLst/>
          </a:prstGeom>
          <a:gradFill>
            <a:gsLst>
              <a:gs pos="0">
                <a:srgbClr val="007BD3"/>
              </a:gs>
              <a:gs pos="100000">
                <a:srgbClr val="034373"/>
              </a:gs>
            </a:gsLst>
            <a:lin ang="5400000" scaled="0"/>
          </a:gradFill>
        </p:spPr>
        <p:txBody>
          <a:bodyPr wrap="square" rtlCol="0">
            <a:spAutoFit/>
          </a:bodyPr>
          <a:p>
            <a:r>
              <a:rPr lang="en-US" altLang="zh-CN">
                <a:gradFill>
                  <a:gsLst>
                    <a:gs pos="0">
                      <a:srgbClr val="FECF40"/>
                    </a:gs>
                    <a:gs pos="100000">
                      <a:srgbClr val="846C21"/>
                    </a:gs>
                  </a:gsLst>
                  <a:path path="rect">
                    <a:fillToRect l="100000" b="100000"/>
                  </a:path>
                  <a:tileRect t="-100000" r="-100000"/>
                </a:gradFill>
              </a:rPr>
              <a:t>- 0611 </a:t>
            </a:r>
            <a:r>
              <a:rPr lang="zh-CN" altLang="en-US">
                <a:gradFill>
                  <a:gsLst>
                    <a:gs pos="0">
                      <a:srgbClr val="FECF40"/>
                    </a:gs>
                    <a:gs pos="100000">
                      <a:srgbClr val="846C21"/>
                    </a:gs>
                  </a:gsLst>
                  <a:path path="rect">
                    <a:fillToRect l="100000" b="100000"/>
                  </a:path>
                  <a:tileRect t="-100000" r="-100000"/>
                </a:gradFill>
              </a:rPr>
              <a:t>周二</a:t>
            </a:r>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调研区域：十一中</a:t>
            </a:r>
            <a:endParaRPr lang="zh-CN" altLang="en-US">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sym typeface="+mn-ea"/>
              </a:rPr>
              <a:t>生源调查</a:t>
            </a:r>
            <a:endParaRPr lang="zh-CN" altLang="en-US">
              <a:gradFill>
                <a:gsLst>
                  <a:gs pos="0">
                    <a:srgbClr val="FECF40"/>
                  </a:gs>
                  <a:gs pos="100000">
                    <a:srgbClr val="846C21"/>
                  </a:gs>
                </a:gsLst>
                <a:path path="rect">
                  <a:fillToRect l="100000" b="100000"/>
                </a:path>
                <a:tileRect t="-100000" r="-100000"/>
              </a:gradFill>
              <a:sym typeface="+mn-ea"/>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sym typeface="+mn-ea"/>
              </a:rPr>
              <a:t>区域选址</a:t>
            </a:r>
            <a:endParaRPr lang="zh-CN" altLang="en-US">
              <a:gradFill>
                <a:gsLst>
                  <a:gs pos="0">
                    <a:srgbClr val="FECF40"/>
                  </a:gs>
                  <a:gs pos="100000">
                    <a:srgbClr val="846C21"/>
                  </a:gs>
                </a:gsLst>
                <a:path path="rect">
                  <a:fillToRect l="100000" b="100000"/>
                </a:path>
                <a:tileRect t="-100000" r="-100000"/>
              </a:gradFill>
              <a:sym typeface="+mn-ea"/>
            </a:endParaRPr>
          </a:p>
          <a:p>
            <a:endParaRPr lang="zh-CN" altLang="en-US">
              <a:gradFill>
                <a:gsLst>
                  <a:gs pos="0">
                    <a:srgbClr val="FECF40"/>
                  </a:gs>
                  <a:gs pos="100000">
                    <a:srgbClr val="846C21"/>
                  </a:gs>
                </a:gsLst>
                <a:path path="rect">
                  <a:fillToRect l="100000" b="100000"/>
                </a:path>
                <a:tileRect t="-100000" r="-100000"/>
              </a:gradFill>
              <a:sym typeface="+mn-ea"/>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p:txBody>
      </p:sp>
      <p:sp>
        <p:nvSpPr>
          <p:cNvPr id="4" name="文本框 3"/>
          <p:cNvSpPr txBox="1"/>
          <p:nvPr/>
        </p:nvSpPr>
        <p:spPr>
          <a:xfrm>
            <a:off x="11144250" y="74930"/>
            <a:ext cx="936000" cy="368300"/>
          </a:xfrm>
          <a:prstGeom prst="rect">
            <a:avLst/>
          </a:prstGeom>
          <a:gradFill>
            <a:gsLst>
              <a:gs pos="0">
                <a:srgbClr val="007BD3">
                  <a:alpha val="0"/>
                </a:srgbClr>
              </a:gs>
              <a:gs pos="100000">
                <a:srgbClr val="034373"/>
              </a:gs>
            </a:gsLst>
            <a:lin ang="18900000" scaled="0"/>
          </a:gradFill>
          <a:ln w="38100" cmpd="sng">
            <a:solidFill>
              <a:srgbClr val="00B0F0"/>
            </a:solidFill>
            <a:prstDash val="solid"/>
          </a:ln>
        </p:spPr>
        <p:txBody>
          <a:bodyPr wrap="square" rtlCol="0">
            <a:spAutoFit/>
          </a:bodyPr>
          <a:p>
            <a:pPr algn="r"/>
            <a:r>
              <a:rPr lang="zh-CN" altLang="en-US">
                <a:gradFill>
                  <a:gsLst>
                    <a:gs pos="0">
                      <a:srgbClr val="FECF40"/>
                    </a:gs>
                    <a:gs pos="100000">
                      <a:srgbClr val="846C21"/>
                    </a:gs>
                  </a:gsLst>
                  <a:path path="rect">
                    <a:fillToRect l="100000" b="100000"/>
                  </a:path>
                  <a:tileRect t="-100000" r="-100000"/>
                </a:gradFill>
              </a:rPr>
              <a:t>市调中</a:t>
            </a:r>
            <a:endParaRPr lang="zh-CN" altLang="en-US">
              <a:gradFill>
                <a:gsLst>
                  <a:gs pos="0">
                    <a:srgbClr val="FECF40"/>
                  </a:gs>
                  <a:gs pos="100000">
                    <a:srgbClr val="846C21"/>
                  </a:gs>
                </a:gsLst>
                <a:path path="rect">
                  <a:fillToRect l="100000" b="100000"/>
                </a:path>
                <a:tileRect t="-100000" r="-100000"/>
              </a:gradFill>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十一中</a:t>
            </a:r>
            <a:endParaRPr lang="zh-CN" altLang="en-US"/>
          </a:p>
        </p:txBody>
      </p:sp>
      <p:sp>
        <p:nvSpPr>
          <p:cNvPr id="4" name="文本占位符 3"/>
          <p:cNvSpPr>
            <a:spLocks noGrp="1"/>
          </p:cNvSpPr>
          <p:nvPr>
            <p:ph type="body" sz="half" idx="2"/>
          </p:nvPr>
        </p:nvSpPr>
        <p:spPr/>
        <p:txBody>
          <a:bodyPr>
            <a:normAutofit/>
          </a:bodyPr>
          <a:p>
            <a:r>
              <a:rPr lang="zh-CN" altLang="en-US"/>
              <a:t>校区简介：唐山市第十一中学创建于1921年，位于唐山市路北区新华东道51号，河北省示范性高中，是唐山市唯一的一所综合高中，唐山市教育局直属的完全中学。现有39个教学班，190名教职工,两千多名学生。</a:t>
            </a:r>
            <a:endParaRPr lang="zh-CN" altLang="en-US"/>
          </a:p>
          <a:p>
            <a:r>
              <a:rPr lang="zh-CN" altLang="en-US"/>
              <a:t>片区范围：11#(建国里)、12#(长虹楼)、13#(培仁里)、保泰里、乔屯楼、草场街、23#、金星楼、竹林里、康佳、南北山庄、启南、水机大院、国各庄、西上坡、城子庄、棉南、棉北、冀东东楼、凤南、凤东、高第花园、金隅乐府</a:t>
            </a:r>
            <a:endParaRPr lang="zh-CN" altLang="en-US"/>
          </a:p>
          <a:p>
            <a:r>
              <a:rPr lang="zh-CN" altLang="en-US"/>
              <a:t>网站 http://www.ts11.cn</a:t>
            </a:r>
            <a:endParaRPr lang="zh-CN" altLang="en-US"/>
          </a:p>
          <a:p>
            <a:r>
              <a:rPr lang="zh-CN" altLang="en-US"/>
              <a:t>人事处：邵润民 0315-2825693 13931595845</a:t>
            </a:r>
            <a:endParaRPr lang="zh-CN" altLang="en-US"/>
          </a:p>
          <a:p>
            <a:pPr marL="0" indent="0">
              <a:buNone/>
            </a:pPr>
            <a:endParaRPr lang="zh-CN" altLang="en-US"/>
          </a:p>
        </p:txBody>
      </p:sp>
      <p:pic>
        <p:nvPicPr>
          <p:cNvPr id="5" name="图片占位符 4"/>
          <p:cNvPicPr>
            <a:picLocks noChangeAspect="1"/>
          </p:cNvPicPr>
          <p:nvPr>
            <p:ph type="pic" idx="1"/>
          </p:nvPr>
        </p:nvPicPr>
        <p:blipFill>
          <a:blip r:embed="rId1"/>
          <a:stretch>
            <a:fillRect/>
          </a:stretch>
        </p:blipFill>
        <p:spPr>
          <a:xfrm>
            <a:off x="1290320" y="952500"/>
            <a:ext cx="4041140" cy="5388610"/>
          </a:xfrm>
          <a:prstGeom prst="rect">
            <a:avLst/>
          </a:prstGeom>
        </p:spPr>
      </p:pic>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片区数据（待二次核实）</a:t>
            </a:r>
          </a:p>
        </p:txBody>
      </p:sp>
      <p:graphicFrame>
        <p:nvGraphicFramePr>
          <p:cNvPr id="5" name="表格 4"/>
          <p:cNvGraphicFramePr/>
          <p:nvPr/>
        </p:nvGraphicFramePr>
        <p:xfrm>
          <a:off x="914717" y="1564513"/>
          <a:ext cx="10648950" cy="4526280"/>
        </p:xfrm>
        <a:graphic>
          <a:graphicData uri="http://schemas.openxmlformats.org/drawingml/2006/table">
            <a:tbl>
              <a:tblPr firstRow="1" bandRow="1">
                <a:tableStyleId>{5C22544A-7EE6-4342-B048-85BDC9FD1C3A}</a:tableStyleId>
              </a:tblPr>
              <a:tblGrid>
                <a:gridCol w="111125"/>
                <a:gridCol w="1145540"/>
                <a:gridCol w="371475"/>
                <a:gridCol w="111125"/>
                <a:gridCol w="1547495"/>
                <a:gridCol w="74295"/>
                <a:gridCol w="1219835"/>
                <a:gridCol w="847725"/>
                <a:gridCol w="74295"/>
                <a:gridCol w="959485"/>
                <a:gridCol w="260350"/>
                <a:gridCol w="123825"/>
                <a:gridCol w="2191385"/>
                <a:gridCol w="49530"/>
                <a:gridCol w="1275080"/>
              </a:tblGrid>
              <a:tr h="220345">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1">
                          <a:solidFill>
                            <a:srgbClr val="000000"/>
                          </a:solidFill>
                          <a:ea typeface="宋体" panose="02010600030101010101" pitchFamily="2" charset="-122"/>
                        </a:rPr>
                        <a:t>日期</a:t>
                      </a:r>
                      <a:endParaRPr lang="en-US" altLang="en-US" sz="1100" b="1">
                        <a:solidFill>
                          <a:srgbClr val="000000"/>
                        </a:solidFill>
                        <a:latin typeface="宋体" panose="02010600030101010101" pitchFamily="2" charset="-122"/>
                      </a:endParaRPr>
                    </a:p>
                  </a:txBody>
                  <a:tcPr marL="12700" marR="12700" marT="12700" vert="horz" anchor="ctr">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1">
                          <a:solidFill>
                            <a:srgbClr val="000000"/>
                          </a:solidFill>
                          <a:ea typeface="宋体" panose="02010600030101010101" pitchFamily="2" charset="-122"/>
                        </a:rPr>
                        <a:t>时间</a:t>
                      </a:r>
                      <a:endParaRPr lang="en-US" altLang="en-US" sz="1100" b="1">
                        <a:solidFill>
                          <a:srgbClr val="000000"/>
                        </a:solidFill>
                        <a:latin typeface="宋体" panose="02010600030101010101" pitchFamily="2" charset="-122"/>
                      </a:endParaRPr>
                    </a:p>
                  </a:txBody>
                  <a:tcPr marL="12700" marR="12700" marT="12700" vert="horz" anchor="ctr">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1">
                          <a:solidFill>
                            <a:srgbClr val="000000"/>
                          </a:solidFill>
                          <a:ea typeface="宋体" panose="02010600030101010101" pitchFamily="2" charset="-122"/>
                        </a:rPr>
                        <a:t>工作/片区实地调研</a:t>
                      </a:r>
                      <a:endParaRPr lang="en-US" altLang="en-US" sz="1100" b="1">
                        <a:solidFill>
                          <a:srgbClr val="000000"/>
                        </a:solidFill>
                        <a:latin typeface="宋体" panose="02010600030101010101" pitchFamily="2" charset="-122"/>
                      </a:endParaRPr>
                    </a:p>
                  </a:txBody>
                  <a:tcPr marL="12700" marR="12700" marT="12700" vert="horz" anchor="ctr">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gridSpan="2">
                  <a:txBody>
                    <a:bodyPr/>
                    <a:p>
                      <a:pPr indent="0" algn="ctr">
                        <a:buNone/>
                      </a:pPr>
                      <a:r>
                        <a:rPr lang="zh-CN" sz="1100" b="0">
                          <a:solidFill>
                            <a:srgbClr val="000000"/>
                          </a:solidFill>
                          <a:ea typeface="宋体" panose="02010600030101010101" pitchFamily="2" charset="-122"/>
                        </a:rPr>
                        <a:t>学校实地数据采集</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gridSpan="2">
                  <a:txBody>
                    <a:bodyPr/>
                    <a:p>
                      <a:pPr indent="0" algn="ctr">
                        <a:buNone/>
                      </a:pPr>
                      <a:r>
                        <a:rPr lang="zh-CN" sz="1100" b="0">
                          <a:solidFill>
                            <a:srgbClr val="000000"/>
                          </a:solidFill>
                          <a:ea typeface="宋体" panose="02010600030101010101" pitchFamily="2" charset="-122"/>
                        </a:rPr>
                        <a:t>区域分析</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gridSpan="3">
                  <a:txBody>
                    <a:bodyPr/>
                    <a:p>
                      <a:pPr indent="0" algn="ctr">
                        <a:buNone/>
                      </a:pPr>
                      <a:r>
                        <a:rPr lang="zh-CN" sz="1100" b="0">
                          <a:solidFill>
                            <a:srgbClr val="000000"/>
                          </a:solidFill>
                          <a:ea typeface="宋体" panose="02010600030101010101" pitchFamily="2" charset="-122"/>
                        </a:rPr>
                        <a:t>周边其他学校数据采集</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cap="flat">
                      <a:noFill/>
                    </a:lnR>
                    <a:lnT w="190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20345">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1">
                          <a:solidFill>
                            <a:srgbClr val="000000"/>
                          </a:solidFill>
                          <a:ea typeface="宋体" panose="02010600030101010101" pitchFamily="2" charset="-122"/>
                        </a:rPr>
                        <a:t>班级数量</a:t>
                      </a:r>
                      <a:endParaRPr lang="en-US" altLang="en-US" sz="1100" b="1">
                        <a:solidFill>
                          <a:srgbClr val="000000"/>
                        </a:solidFill>
                        <a:latin typeface="宋体" panose="02010600030101010101" pitchFamily="2" charset="-122"/>
                      </a:endParaRPr>
                    </a:p>
                  </a:txBody>
                  <a:tcPr marL="12700" marR="12700" marT="12700" vert="horz" anchor="ctr">
                    <a:lnL>
                      <a:noFill/>
                    </a:lnL>
                    <a:lnR>
                      <a:noFill/>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r>
                        <a:rPr lang="zh-CN" sz="1100" b="1">
                          <a:solidFill>
                            <a:srgbClr val="000000"/>
                          </a:solidFill>
                          <a:ea typeface="宋体" panose="02010600030101010101" pitchFamily="2" charset="-122"/>
                        </a:rPr>
                        <a:t>总学生数量</a:t>
                      </a:r>
                      <a:endParaRPr lang="en-US" altLang="en-US" sz="1100" b="1">
                        <a:solidFill>
                          <a:srgbClr val="000000"/>
                        </a:solidFill>
                        <a:latin typeface="宋体" panose="02010600030101010101" pitchFamily="2" charset="-122"/>
                      </a:endParaRPr>
                    </a:p>
                  </a:txBody>
                  <a:tcPr marL="12700" marR="12700" marT="12700" vert="horz" anchor="ctr">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1">
                          <a:solidFill>
                            <a:srgbClr val="000000"/>
                          </a:solidFill>
                          <a:ea typeface="宋体" panose="02010600030101010101" pitchFamily="2" charset="-122"/>
                        </a:rPr>
                        <a:t>区域密集程度</a:t>
                      </a:r>
                      <a:endParaRPr lang="en-US" altLang="en-US" sz="1100" b="1">
                        <a:solidFill>
                          <a:srgbClr val="000000"/>
                        </a:solidFill>
                        <a:latin typeface="宋体" panose="02010600030101010101" pitchFamily="2" charset="-122"/>
                      </a:endParaRPr>
                    </a:p>
                  </a:txBody>
                  <a:tcPr marL="12700" marR="12700" marT="12700" vert="horz" anchor="ctr">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区域周边学校</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12700" cap="flat" cmpd="sng">
                      <a:solidFill>
                        <a:srgbClr val="000000"/>
                      </a:solidFill>
                      <a:prstDash val="solid"/>
                      <a:headEnd type="none" w="med" len="med"/>
                      <a:tailEnd type="none" w="med" len="med"/>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参考链接</a:t>
                      </a:r>
                      <a:endParaRPr lang="en-US" altLang="en-US" sz="1100" b="0">
                        <a:solidFill>
                          <a:srgbClr val="000000"/>
                        </a:solidFill>
                        <a:latin typeface="宋体" panose="02010600030101010101" pitchFamily="2" charset="-122"/>
                      </a:endParaRPr>
                    </a:p>
                  </a:txBody>
                  <a:tcPr marL="12700" marR="12700" marT="12700" vert="horz" anchor="ctr">
                    <a:lnL>
                      <a:noFill/>
                    </a:lnL>
                    <a:lnR cap="flat">
                      <a:noFill/>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354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1">
                          <a:solidFill>
                            <a:srgbClr val="FF0000"/>
                          </a:solidFill>
                          <a:ea typeface="宋体" panose="02010600030101010101" pitchFamily="2" charset="-122"/>
                        </a:rPr>
                        <a:t>意向片区：唐山第十中学</a:t>
                      </a:r>
                      <a:endParaRPr lang="en-US" altLang="en-US" sz="1100" b="1">
                        <a:solidFill>
                          <a:srgbClr val="FF0000"/>
                        </a:solidFill>
                        <a:latin typeface="宋体" panose="02010600030101010101" pitchFamily="2" charset="-122"/>
                      </a:endParaRPr>
                    </a:p>
                  </a:txBody>
                  <a:tcPr marL="12700" marR="12700" marT="12700" vert="horz" anchor="t">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FE699"/>
                    </a:solid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t">
                    <a:lnL>
                      <a:noFill/>
                    </a:lnL>
                    <a:lnR>
                      <a:noFill/>
                    </a:lnR>
                    <a:lnT w="6350" cap="flat" cmpd="sng">
                      <a:solidFill>
                        <a:srgbClr val="000000"/>
                      </a:solidFill>
                      <a:prstDash val="solid"/>
                      <a:headEnd type="none" w="med" len="med"/>
                      <a:tailEnd type="none" w="med" len="med"/>
                    </a:lnT>
                    <a:lnB cap="flat">
                      <a:noFill/>
                    </a:lnB>
                    <a:lnTlToBr>
                      <a:noFill/>
                    </a:lnTlToBr>
                    <a:lnBlToTr>
                      <a:noFill/>
                    </a:lnBlToTr>
                    <a:solidFill>
                      <a:srgbClr val="FFE699"/>
                    </a:solid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CCE8CF"/>
                        </a:solidFill>
                        <a:latin typeface="宋体" panose="02010600030101010101" pitchFamily="2" charset="-122"/>
                      </a:endParaRPr>
                    </a:p>
                  </a:txBody>
                  <a:tcPr marL="12700" marR="12700" marT="12700" vert="horz" anchor="t">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E699"/>
                    </a:solid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CCE8CF"/>
                        </a:solidFill>
                        <a:latin typeface="宋体" panose="02010600030101010101" pitchFamily="2" charset="-122"/>
                      </a:endParaRPr>
                    </a:p>
                  </a:txBody>
                  <a:tcPr marL="12700" marR="12700" marT="12700" vert="horz" anchor="t">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E699"/>
                    </a:solidFill>
                  </a:tcPr>
                </a:tc>
                <a:tc>
                  <a:txBody>
                    <a:bodyPr/>
                    <a:p>
                      <a:pPr indent="0" algn="r">
                        <a:buNone/>
                      </a:pPr>
                      <a:endParaRPr lang="en-US" altLang="en-US" sz="1100" b="0">
                        <a:solidFill>
                          <a:srgbClr val="CCE8CF"/>
                        </a:solidFill>
                        <a:latin typeface="宋体" panose="02010600030101010101" pitchFamily="2" charset="-122"/>
                      </a:endParaRPr>
                    </a:p>
                  </a:txBody>
                  <a:tcPr marL="12700" marR="12700" marT="12700" vert="horz" anchor="t">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rgbClr val="FFE699"/>
                    </a:solid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CCE8CF"/>
                        </a:solidFill>
                        <a:latin typeface="宋体" panose="02010600030101010101" pitchFamily="2" charset="-122"/>
                      </a:endParaRPr>
                    </a:p>
                  </a:txBody>
                  <a:tcPr marL="12700" marR="12700" marT="12700" vert="horz" anchor="ctr">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rgbClr val="FFE699"/>
                    </a:solidFill>
                  </a:tcPr>
                </a:tc>
                <a:tc>
                  <a:txBody>
                    <a:bodyPr/>
                    <a:p>
                      <a:pPr indent="0">
                        <a:buNone/>
                      </a:pPr>
                      <a:endParaRPr lang="en-US" altLang="en-US" sz="1100" b="0">
                        <a:solidFill>
                          <a:srgbClr val="CCE8CF"/>
                        </a:solidFill>
                        <a:latin typeface="宋体" panose="02010600030101010101" pitchFamily="2" charset="-122"/>
                      </a:endParaRPr>
                    </a:p>
                  </a:txBody>
                  <a:tcPr marL="12700" marR="12700" marT="12700" vert="horz" anchor="t">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rgbClr val="FFE699"/>
                    </a:solid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CCE8CF"/>
                        </a:solidFill>
                        <a:latin typeface="宋体" panose="02010600030101010101" pitchFamily="2" charset="-122"/>
                      </a:endParaRPr>
                    </a:p>
                  </a:txBody>
                  <a:tcPr marL="12700" marR="12700" marT="12700" vert="horz" anchor="t">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rgbClr val="FFE699"/>
                    </a:solidFill>
                  </a:tcPr>
                </a:tc>
                <a:tc>
                  <a:txBody>
                    <a:bodyPr/>
                    <a:p>
                      <a:pPr indent="0">
                        <a:buNone/>
                      </a:pPr>
                      <a:endParaRPr lang="en-US" altLang="en-US" sz="900" b="0">
                        <a:solidFill>
                          <a:srgbClr val="CCE8CF"/>
                        </a:solidFill>
                        <a:latin typeface="宋体" panose="02010600030101010101" pitchFamily="2" charset="-122"/>
                      </a:endParaRPr>
                    </a:p>
                  </a:txBody>
                  <a:tcPr marL="12700" marR="12700" marT="12700" vert="horz" anchor="t">
                    <a:lnL>
                      <a:noFill/>
                    </a:lnL>
                    <a:lnR>
                      <a:noFill/>
                    </a:lnR>
                    <a:lnT cap="flat">
                      <a:noFill/>
                    </a:lnT>
                    <a:lnB w="6350" cap="flat" cmpd="sng">
                      <a:solidFill>
                        <a:srgbClr val="000000"/>
                      </a:solidFill>
                      <a:prstDash val="solid"/>
                      <a:headEnd type="none" w="med" len="med"/>
                      <a:tailEnd type="none" w="med" len="med"/>
                    </a:lnB>
                    <a:lnTlToBr>
                      <a:noFill/>
                    </a:lnTlToBr>
                    <a:lnBlToTr>
                      <a:noFill/>
                    </a:lnBlToTr>
                    <a:solidFill>
                      <a:srgbClr val="FFE699"/>
                    </a:solidFill>
                  </a:tcPr>
                </a:tc>
                <a:tc>
                  <a:txBody>
                    <a:bodyPr/>
                    <a:p>
                      <a:pPr indent="0" algn="r">
                        <a:buNone/>
                      </a:pPr>
                      <a:endParaRPr lang="en-US" altLang="en-US" sz="1100" b="0">
                        <a:solidFill>
                          <a:srgbClr val="0000FF"/>
                        </a:solidFill>
                        <a:latin typeface="宋体" panose="02010600030101010101" pitchFamily="2" charset="-122"/>
                      </a:endParaRPr>
                    </a:p>
                  </a:txBody>
                  <a:tcPr marL="12700" marR="12700" marT="12700" vert="horz" anchor="t">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E699"/>
                    </a:solidFill>
                  </a:tcPr>
                </a:tc>
              </a:tr>
              <a:tr h="22098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ea typeface="宋体" panose="02010600030101010101" pitchFamily="2" charset="-122"/>
                        </a:rPr>
                        <a:t>2019/6/24 周一</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上午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开滦十中</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900" b="0">
                          <a:solidFill>
                            <a:srgbClr val="000000"/>
                          </a:solidFill>
                          <a:ea typeface="宋体" panose="02010600030101010101" pitchFamily="2" charset="-122"/>
                        </a:rPr>
                        <a:t>每年级560人 * 3个班</a:t>
                      </a: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100" b="0">
                          <a:solidFill>
                            <a:srgbClr val="000000"/>
                          </a:solidFill>
                          <a:latin typeface="宋体" panose="02010600030101010101" pitchFamily="2" charset="-122"/>
                        </a:rPr>
                        <a:t>1680</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563C1"/>
                        </a:solidFill>
                        <a:latin typeface="宋体" panose="02010600030101010101" pitchFamily="2" charset="-122"/>
                      </a:endParaRPr>
                    </a:p>
                  </a:txBody>
                  <a:tcPr marL="12700" marR="12700" marT="12700" vert="horz"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385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ea typeface="宋体" panose="02010600030101010101" pitchFamily="2" charset="-122"/>
                        </a:rPr>
                        <a:t>2019/6/24 周一</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上午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万达小学</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900" b="0">
                          <a:solidFill>
                            <a:srgbClr val="000000"/>
                          </a:solidFill>
                          <a:ea typeface="宋体" panose="02010600030101010101" pitchFamily="2" charset="-122"/>
                        </a:rPr>
                        <a:t>小学 6个年级*</a:t>
                      </a:r>
                      <a:endParaRPr lang="zh-CN" sz="900" b="0">
                        <a:solidFill>
                          <a:srgbClr val="000000"/>
                        </a:solidFill>
                        <a:ea typeface="宋体" panose="02010600030101010101" pitchFamily="2" charset="-122"/>
                      </a:endParaRPr>
                    </a:p>
                    <a:p>
                      <a:pPr indent="0">
                        <a:buNone/>
                      </a:pPr>
                      <a:r>
                        <a:rPr lang="zh-CN" sz="900" b="0">
                          <a:solidFill>
                            <a:srgbClr val="000000"/>
                          </a:solidFill>
                          <a:ea typeface="宋体" panose="02010600030101010101" pitchFamily="2" charset="-122"/>
                        </a:rPr>
                        <a:t>每年级4个班*45</a:t>
                      </a: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100" b="0">
                          <a:solidFill>
                            <a:srgbClr val="000000"/>
                          </a:solidFill>
                          <a:latin typeface="宋体" panose="02010600030101010101" pitchFamily="2" charset="-122"/>
                        </a:rPr>
                        <a:t>1080</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563C1"/>
                        </a:solidFill>
                        <a:latin typeface="宋体" panose="02010600030101010101" pitchFamily="2" charset="-122"/>
                      </a:endParaRPr>
                    </a:p>
                  </a:txBody>
                  <a:tcPr marL="12700" marR="12700" marT="12700" vert="horz"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20345">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唐山市路南区实验小学</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900" b="0">
                          <a:solidFill>
                            <a:srgbClr val="000000"/>
                          </a:solidFill>
                          <a:ea typeface="宋体" panose="02010600030101010101" pitchFamily="2" charset="-122"/>
                        </a:rPr>
                        <a:t>34个班</a:t>
                      </a: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100" b="0">
                          <a:solidFill>
                            <a:srgbClr val="000000"/>
                          </a:solidFill>
                          <a:latin typeface="宋体" panose="02010600030101010101" pitchFamily="2" charset="-122"/>
                        </a:rPr>
                        <a:t>1430</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563C1"/>
                        </a:solidFill>
                        <a:latin typeface="宋体" panose="02010600030101010101" pitchFamily="2" charset="-122"/>
                      </a:endParaRPr>
                    </a:p>
                  </a:txBody>
                  <a:tcPr marL="12700" marR="12700" marT="12700" vert="horz"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24485">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ea typeface="宋体" panose="02010600030101010101" pitchFamily="2" charset="-122"/>
                        </a:rPr>
                        <a:t>2019/6/24 周一</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上午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第三十九中学福庄小学</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900" b="0">
                          <a:solidFill>
                            <a:srgbClr val="000000"/>
                          </a:solidFill>
                          <a:ea typeface="宋体" panose="02010600030101010101" pitchFamily="2" charset="-122"/>
                        </a:rPr>
                        <a:t>6个年级，每个年级40人左右，初中部搬四中</a:t>
                      </a: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100" b="0">
                          <a:solidFill>
                            <a:srgbClr val="000000"/>
                          </a:solidFill>
                          <a:latin typeface="宋体" panose="02010600030101010101" pitchFamily="2" charset="-122"/>
                        </a:rPr>
                        <a:t>240</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563C1"/>
                        </a:solidFill>
                        <a:latin typeface="宋体" panose="02010600030101010101" pitchFamily="2" charset="-122"/>
                      </a:endParaRPr>
                    </a:p>
                  </a:txBody>
                  <a:tcPr marL="12700" marR="12700" marT="12700" vert="horz"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89154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ea typeface="宋体" panose="02010600030101010101" pitchFamily="2" charset="-122"/>
                        </a:rPr>
                        <a:t>2019/6/24 周一</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上午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唐山西山路小学</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900" b="0">
                          <a:solidFill>
                            <a:srgbClr val="000000"/>
                          </a:solidFill>
                          <a:ea typeface="宋体" panose="02010600030101010101" pitchFamily="2" charset="-122"/>
                        </a:rPr>
                        <a:t>一年级5个班</a:t>
                      </a:r>
                      <a:endParaRPr lang="zh-CN" sz="900" b="0">
                        <a:solidFill>
                          <a:srgbClr val="000000"/>
                        </a:solidFill>
                        <a:ea typeface="宋体" panose="02010600030101010101" pitchFamily="2" charset="-122"/>
                      </a:endParaRPr>
                    </a:p>
                    <a:p>
                      <a:pPr indent="0">
                        <a:buNone/>
                      </a:pPr>
                      <a:r>
                        <a:rPr lang="zh-CN" sz="900" b="0">
                          <a:solidFill>
                            <a:srgbClr val="000000"/>
                          </a:solidFill>
                          <a:ea typeface="宋体" panose="02010600030101010101" pitchFamily="2" charset="-122"/>
                        </a:rPr>
                        <a:t>二年级6个班</a:t>
                      </a:r>
                      <a:endParaRPr lang="zh-CN" sz="900" b="0">
                        <a:solidFill>
                          <a:srgbClr val="000000"/>
                        </a:solidFill>
                        <a:ea typeface="宋体" panose="02010600030101010101" pitchFamily="2" charset="-122"/>
                      </a:endParaRPr>
                    </a:p>
                    <a:p>
                      <a:pPr indent="0">
                        <a:buNone/>
                      </a:pPr>
                      <a:r>
                        <a:rPr lang="zh-CN" sz="900" b="0">
                          <a:solidFill>
                            <a:srgbClr val="000000"/>
                          </a:solidFill>
                          <a:ea typeface="宋体" panose="02010600030101010101" pitchFamily="2" charset="-122"/>
                        </a:rPr>
                        <a:t>三年级5个班</a:t>
                      </a:r>
                      <a:endParaRPr lang="zh-CN" sz="900" b="0">
                        <a:solidFill>
                          <a:srgbClr val="000000"/>
                        </a:solidFill>
                        <a:ea typeface="宋体" panose="02010600030101010101" pitchFamily="2" charset="-122"/>
                      </a:endParaRPr>
                    </a:p>
                    <a:p>
                      <a:pPr indent="0">
                        <a:buNone/>
                      </a:pPr>
                      <a:r>
                        <a:rPr lang="zh-CN" sz="900" b="0">
                          <a:solidFill>
                            <a:srgbClr val="000000"/>
                          </a:solidFill>
                          <a:ea typeface="宋体" panose="02010600030101010101" pitchFamily="2" charset="-122"/>
                        </a:rPr>
                        <a:t>四年级7个班</a:t>
                      </a:r>
                      <a:endParaRPr lang="zh-CN" sz="900" b="0">
                        <a:solidFill>
                          <a:srgbClr val="000000"/>
                        </a:solidFill>
                        <a:ea typeface="宋体" panose="02010600030101010101" pitchFamily="2" charset="-122"/>
                      </a:endParaRPr>
                    </a:p>
                    <a:p>
                      <a:pPr indent="0">
                        <a:buNone/>
                      </a:pPr>
                      <a:r>
                        <a:rPr lang="zh-CN" sz="900" b="0">
                          <a:solidFill>
                            <a:srgbClr val="000000"/>
                          </a:solidFill>
                          <a:ea typeface="宋体" panose="02010600030101010101" pitchFamily="2" charset="-122"/>
                        </a:rPr>
                        <a:t>五年级7个班</a:t>
                      </a:r>
                      <a:endParaRPr lang="zh-CN" sz="900" b="0">
                        <a:solidFill>
                          <a:srgbClr val="000000"/>
                        </a:solidFill>
                        <a:ea typeface="宋体" panose="02010600030101010101" pitchFamily="2" charset="-122"/>
                      </a:endParaRPr>
                    </a:p>
                    <a:p>
                      <a:pPr indent="0">
                        <a:buNone/>
                      </a:pPr>
                      <a:r>
                        <a:rPr lang="zh-CN" sz="900" b="0">
                          <a:solidFill>
                            <a:srgbClr val="000000"/>
                          </a:solidFill>
                          <a:ea typeface="宋体" panose="02010600030101010101" pitchFamily="2" charset="-122"/>
                        </a:rPr>
                        <a:t>六年级6个班</a:t>
                      </a: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100" b="0">
                          <a:solidFill>
                            <a:srgbClr val="000000"/>
                          </a:solidFill>
                          <a:latin typeface="宋体" panose="02010600030101010101" pitchFamily="2" charset="-122"/>
                        </a:rPr>
                        <a:t>1620</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563C1"/>
                        </a:solidFill>
                        <a:latin typeface="宋体" panose="02010600030101010101" pitchFamily="2" charset="-122"/>
                      </a:endParaRPr>
                    </a:p>
                  </a:txBody>
                  <a:tcPr marL="12700" marR="12700" marT="12700" vert="horz"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74295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ea typeface="宋体" panose="02010600030101010101" pitchFamily="2" charset="-122"/>
                        </a:rPr>
                        <a:t>2019/6/24 周一</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上午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唐山第十中学</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900" b="0">
                          <a:solidFill>
                            <a:srgbClr val="000000"/>
                          </a:solidFill>
                          <a:ea typeface="宋体" panose="02010600030101010101" pitchFamily="2" charset="-122"/>
                        </a:rPr>
                        <a:t>含有高中,需要考</a:t>
                      </a:r>
                      <a:endParaRPr lang="zh-CN" sz="900" b="0">
                        <a:solidFill>
                          <a:srgbClr val="000000"/>
                        </a:solidFill>
                        <a:ea typeface="宋体" panose="02010600030101010101" pitchFamily="2" charset="-122"/>
                      </a:endParaRPr>
                    </a:p>
                    <a:p>
                      <a:pPr indent="0">
                        <a:buNone/>
                      </a:pPr>
                      <a:r>
                        <a:rPr lang="zh-CN" sz="900" b="0">
                          <a:solidFill>
                            <a:srgbClr val="000000"/>
                          </a:solidFill>
                          <a:ea typeface="宋体" panose="02010600030101010101" pitchFamily="2" charset="-122"/>
                        </a:rPr>
                        <a:t>初中每个年级一个班，每个班40左右，</a:t>
                      </a:r>
                      <a:endParaRPr lang="zh-CN" sz="900" b="0">
                        <a:solidFill>
                          <a:srgbClr val="000000"/>
                        </a:solidFill>
                        <a:ea typeface="宋体" panose="02010600030101010101" pitchFamily="2" charset="-122"/>
                      </a:endParaRPr>
                    </a:p>
                    <a:p>
                      <a:pPr indent="0">
                        <a:buNone/>
                      </a:pPr>
                      <a:r>
                        <a:rPr lang="zh-CN" sz="900" b="0">
                          <a:solidFill>
                            <a:srgbClr val="000000"/>
                          </a:solidFill>
                          <a:ea typeface="宋体" panose="02010600030101010101" pitchFamily="2" charset="-122"/>
                        </a:rPr>
                        <a:t>高中每个年级八个班，每个班50多人</a:t>
                      </a: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100" b="0">
                          <a:solidFill>
                            <a:srgbClr val="000000"/>
                          </a:solidFill>
                          <a:latin typeface="宋体" panose="02010600030101010101" pitchFamily="2" charset="-122"/>
                        </a:rPr>
                        <a:t>1320</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563C1"/>
                        </a:solidFill>
                        <a:latin typeface="宋体" panose="02010600030101010101" pitchFamily="2" charset="-122"/>
                      </a:endParaRPr>
                    </a:p>
                  </a:txBody>
                  <a:tcPr marL="12700" marR="12700" marT="12700" vert="horz"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59436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ea typeface="宋体" panose="02010600030101010101" pitchFamily="2" charset="-122"/>
                        </a:rPr>
                        <a:t>2019/6/25 周二</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下午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唐山第十一中学</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900" b="0">
                          <a:solidFill>
                            <a:srgbClr val="000000"/>
                          </a:solidFill>
                          <a:ea typeface="宋体" panose="02010600030101010101" pitchFamily="2" charset="-122"/>
                        </a:rPr>
                        <a:t>初中:每个年级八个班，每个班50人左右</a:t>
                      </a:r>
                      <a:endParaRPr lang="zh-CN" sz="900" b="0">
                        <a:solidFill>
                          <a:srgbClr val="000000"/>
                        </a:solidFill>
                        <a:ea typeface="宋体" panose="02010600030101010101" pitchFamily="2" charset="-122"/>
                      </a:endParaRPr>
                    </a:p>
                    <a:p>
                      <a:pPr indent="0">
                        <a:buNone/>
                      </a:pPr>
                      <a:r>
                        <a:rPr lang="zh-CN" sz="900" b="0">
                          <a:solidFill>
                            <a:srgbClr val="000000"/>
                          </a:solidFill>
                          <a:ea typeface="宋体" panose="02010600030101010101" pitchFamily="2" charset="-122"/>
                        </a:rPr>
                        <a:t>高中:每个年级八个班，每个年纪50人左右</a:t>
                      </a: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100" b="0">
                          <a:solidFill>
                            <a:srgbClr val="000000"/>
                          </a:solidFill>
                          <a:latin typeface="宋体" panose="02010600030101010101" pitchFamily="2" charset="-122"/>
                        </a:rPr>
                        <a:t>2400</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563C1"/>
                        </a:solidFill>
                        <a:latin typeface="宋体" panose="02010600030101010101" pitchFamily="2" charset="-122"/>
                      </a:endParaRPr>
                    </a:p>
                  </a:txBody>
                  <a:tcPr marL="12700" marR="12700" marT="12700" vert="horz"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3540">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lgn="ctr">
                        <a:buNone/>
                      </a:pPr>
                      <a:r>
                        <a:rPr lang="zh-CN" sz="1100" b="0">
                          <a:solidFill>
                            <a:srgbClr val="000000"/>
                          </a:solidFill>
                          <a:ea typeface="宋体" panose="02010600030101010101" pitchFamily="2" charset="-122"/>
                        </a:rPr>
                        <a:t>2019/6/25 周二</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下午</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1100" b="0">
                          <a:solidFill>
                            <a:srgbClr val="000000"/>
                          </a:solidFill>
                          <a:ea typeface="宋体" panose="02010600030101010101" pitchFamily="2" charset="-122"/>
                        </a:rPr>
                        <a:t>路北区西山路小学(乔屯校区)</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r>
                        <a:rPr lang="zh-CN" sz="900" b="0">
                          <a:solidFill>
                            <a:srgbClr val="000000"/>
                          </a:solidFill>
                          <a:ea typeface="宋体" panose="02010600030101010101" pitchFamily="2" charset="-122"/>
                        </a:rPr>
                        <a:t>一到六年级，都是一个班，每个班20几个</a:t>
                      </a: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r">
                        <a:buNone/>
                      </a:pPr>
                      <a:r>
                        <a:rPr lang="en-US" sz="1100" b="0">
                          <a:solidFill>
                            <a:srgbClr val="000000"/>
                          </a:solidFill>
                          <a:latin typeface="宋体" panose="02010600030101010101" pitchFamily="2" charset="-122"/>
                        </a:rPr>
                        <a:t>130</a:t>
                      </a: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1">
                        <a:solidFill>
                          <a:srgbClr val="000000"/>
                        </a:solidFill>
                        <a:latin typeface="宋体" panose="02010600030101010101" pitchFamily="2" charset="-122"/>
                      </a:endParaRPr>
                    </a:p>
                  </a:txBody>
                  <a:tcPr marL="12700" marR="12700" marT="12700" vert="horz" anchor="ctr">
                    <a:lnL>
                      <a:noFill/>
                    </a:lnL>
                    <a:lnR>
                      <a:noFill/>
                    </a:lnR>
                    <a:lnT cap="flat">
                      <a:noFill/>
                    </a:lnT>
                    <a:lnB cap="flat">
                      <a:noFill/>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900" b="0">
                        <a:solidFill>
                          <a:srgbClr val="000000"/>
                        </a:solidFill>
                        <a:latin typeface="宋体" panose="02010600030101010101" pitchFamily="2" charset="-122"/>
                      </a:endParaRPr>
                    </a:p>
                  </a:txBody>
                  <a:tcPr marL="12700" marR="12700" marT="12700" vert="horz" anchor="ctr">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buNone/>
                      </a:pPr>
                      <a:endParaRPr lang="en-US" altLang="en-US" sz="1100" b="0">
                        <a:solidFill>
                          <a:srgbClr val="0563C1"/>
                        </a:solidFill>
                        <a:latin typeface="宋体" panose="02010600030101010101" pitchFamily="2" charset="-122"/>
                      </a:endParaRPr>
                    </a:p>
                  </a:txBody>
                  <a:tcPr marL="12700" marR="12700" marT="12700" vert="horz" anchor="ctr">
                    <a:lnL>
                      <a:noFill/>
                    </a:lnL>
                    <a:lnR cap="flat">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2706370"/>
            <a:ext cx="10142220" cy="1445260"/>
          </a:xfrm>
          <a:prstGeom prst="rect">
            <a:avLst/>
          </a:prstGeom>
          <a:noFill/>
        </p:spPr>
        <p:txBody>
          <a:bodyPr wrap="square" rtlCol="0" anchor="t">
            <a:spAutoFit/>
          </a:bodyPr>
          <a:p>
            <a:pPr algn="ctr"/>
            <a:r>
              <a:rPr lang="zh-CN" altLang="en-US" sz="8800"/>
              <a:t>选址实勘</a:t>
            </a:r>
            <a:r>
              <a:rPr lang="en-US" altLang="zh-CN" sz="8800"/>
              <a:t>(</a:t>
            </a:r>
            <a:r>
              <a:rPr lang="zh-CN" altLang="en-US" sz="8800"/>
              <a:t>筹</a:t>
            </a:r>
            <a:r>
              <a:rPr lang="en-US" altLang="zh-CN" sz="8800"/>
              <a:t>)</a:t>
            </a:r>
            <a:endParaRPr lang="en-US" altLang="zh-CN" sz="880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选址备选</a:t>
            </a:r>
            <a:endParaRPr lang="zh-CN" altLang="en-US"/>
          </a:p>
        </p:txBody>
      </p:sp>
      <p:sp>
        <p:nvSpPr>
          <p:cNvPr id="4" name="文本占位符 3"/>
          <p:cNvSpPr>
            <a:spLocks noGrp="1"/>
          </p:cNvSpPr>
          <p:nvPr>
            <p:ph type="body" sz="half" idx="2"/>
          </p:nvPr>
        </p:nvSpPr>
        <p:spPr/>
        <p:txBody>
          <a:bodyPr/>
          <a:p>
            <a:r>
              <a:rPr lang="zh-CN" altLang="en-US"/>
              <a:t>580平 二楼 整体出租 独立门口 13731502815，宜必思 左边。</a:t>
            </a:r>
            <a:endParaRPr lang="zh-CN" altLang="en-US"/>
          </a:p>
          <a:p>
            <a:r>
              <a:rPr lang="zh-CN" altLang="en-US"/>
              <a:t>石女士，</a:t>
            </a:r>
            <a:r>
              <a:rPr lang="en-US" altLang="zh-CN"/>
              <a:t>17</a:t>
            </a:r>
            <a:r>
              <a:t>万</a:t>
            </a:r>
            <a:r>
              <a:rPr lang="en-US" altLang="zh-CN"/>
              <a:t>/</a:t>
            </a:r>
            <a:r>
              <a:t>年，有消防，给</a:t>
            </a:r>
            <a:r>
              <a:rPr lang="en-US" altLang="zh-CN"/>
              <a:t>3</a:t>
            </a:r>
            <a:r>
              <a:t>个月装修期，包物业费，暖气费自理；宜必思去年开业 </a:t>
            </a:r>
            <a:r>
              <a:rPr lang="en-US" altLang="zh-CN"/>
              <a:t>3-5</a:t>
            </a:r>
            <a:r>
              <a:t>楼酒店；</a:t>
            </a:r>
          </a:p>
          <a:p>
            <a:endParaRPr lang="zh-CN" altLang="en-US"/>
          </a:p>
          <a:p>
            <a:pPr marL="0" indent="0">
              <a:buNone/>
            </a:pPr>
            <a:endParaRPr lang="zh-CN" altLang="en-US"/>
          </a:p>
          <a:p>
            <a:endParaRPr lang="zh-CN" altLang="en-US"/>
          </a:p>
        </p:txBody>
      </p:sp>
      <p:pic>
        <p:nvPicPr>
          <p:cNvPr id="5" name="图片占位符 4"/>
          <p:cNvPicPr>
            <a:picLocks noChangeAspect="1"/>
          </p:cNvPicPr>
          <p:nvPr>
            <p:ph type="pic" idx="1"/>
          </p:nvPr>
        </p:nvPicPr>
        <p:blipFill>
          <a:blip r:embed="rId1"/>
          <a:stretch>
            <a:fillRect/>
          </a:stretch>
        </p:blipFill>
        <p:spPr>
          <a:xfrm>
            <a:off x="669925" y="1664970"/>
            <a:ext cx="5283200" cy="3962400"/>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选址备选</a:t>
            </a:r>
            <a:endParaRPr lang="zh-CN" altLang="en-US"/>
          </a:p>
        </p:txBody>
      </p:sp>
      <p:sp>
        <p:nvSpPr>
          <p:cNvPr id="4" name="文本占位符 3"/>
          <p:cNvSpPr>
            <a:spLocks noGrp="1"/>
          </p:cNvSpPr>
          <p:nvPr>
            <p:ph type="body" sz="half" idx="2"/>
          </p:nvPr>
        </p:nvSpPr>
        <p:spPr/>
        <p:txBody>
          <a:bodyPr/>
          <a:p>
            <a:pPr marL="0" indent="0">
              <a:buNone/>
            </a:pPr>
            <a:endParaRPr lang="zh-CN" altLang="en-US"/>
          </a:p>
          <a:p>
            <a:r>
              <a:rPr lang="zh-CN" altLang="en-US"/>
              <a:t>15503397305</a:t>
            </a:r>
            <a:endParaRPr lang="zh-CN" altLang="en-US"/>
          </a:p>
        </p:txBody>
      </p:sp>
      <p:pic>
        <p:nvPicPr>
          <p:cNvPr id="6" name="图片占位符 5"/>
          <p:cNvPicPr>
            <a:picLocks noChangeAspect="1"/>
          </p:cNvPicPr>
          <p:nvPr>
            <p:ph type="pic" idx="1"/>
          </p:nvPr>
        </p:nvPicPr>
        <p:blipFill>
          <a:blip r:embed="rId1"/>
          <a:stretch>
            <a:fillRect/>
          </a:stretch>
        </p:blipFill>
        <p:spPr>
          <a:xfrm>
            <a:off x="669925" y="1664970"/>
            <a:ext cx="5283200" cy="3962400"/>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835" y="2706370"/>
            <a:ext cx="12038330" cy="1445260"/>
          </a:xfrm>
          <a:prstGeom prst="rect">
            <a:avLst/>
          </a:prstGeom>
          <a:noFill/>
        </p:spPr>
        <p:txBody>
          <a:bodyPr wrap="square" rtlCol="0" anchor="t">
            <a:spAutoFit/>
          </a:bodyPr>
          <a:p>
            <a:pPr algn="ctr"/>
            <a:r>
              <a:rPr lang="zh-CN" altLang="en-US" sz="8800"/>
              <a:t>工作计划</a:t>
            </a:r>
            <a:endParaRPr lang="zh-CN" altLang="en-US" sz="8800"/>
          </a:p>
        </p:txBody>
      </p:sp>
      <p:sp>
        <p:nvSpPr>
          <p:cNvPr id="3" name="文本框 2"/>
          <p:cNvSpPr txBox="1"/>
          <p:nvPr/>
        </p:nvSpPr>
        <p:spPr>
          <a:xfrm>
            <a:off x="4826000" y="4340225"/>
            <a:ext cx="5589270" cy="922020"/>
          </a:xfrm>
          <a:prstGeom prst="rect">
            <a:avLst/>
          </a:prstGeom>
          <a:noFill/>
        </p:spPr>
        <p:txBody>
          <a:bodyPr wrap="square" rtlCol="0" anchor="t">
            <a:spAutoFit/>
          </a:bodyPr>
          <a:p>
            <a:r>
              <a:rPr lang="zh-CN" altLang="en-US"/>
              <a:t>意向片区：唐山开滦十中片区</a:t>
            </a:r>
            <a:endParaRPr lang="zh-CN" altLang="en-US"/>
          </a:p>
          <a:p>
            <a:r>
              <a:rPr lang="zh-CN" altLang="en-US"/>
              <a:t>调查日期：</a:t>
            </a:r>
            <a:r>
              <a:rPr lang="en-US" altLang="zh-CN"/>
              <a:t>2019.06.24 </a:t>
            </a:r>
            <a:r>
              <a:rPr lang="zh-CN" altLang="en-US"/>
              <a:t>周一</a:t>
            </a:r>
            <a:endParaRPr lang="zh-CN" altLang="en-US"/>
          </a:p>
          <a:p>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2706370"/>
            <a:ext cx="10142220" cy="1445260"/>
          </a:xfrm>
          <a:prstGeom prst="rect">
            <a:avLst/>
          </a:prstGeom>
          <a:noFill/>
        </p:spPr>
        <p:txBody>
          <a:bodyPr wrap="square" rtlCol="0" anchor="t">
            <a:spAutoFit/>
          </a:bodyPr>
          <a:p>
            <a:pPr algn="ctr"/>
            <a:r>
              <a:rPr lang="zh-CN" altLang="en-US" sz="8800"/>
              <a:t>片区规划</a:t>
            </a:r>
            <a:r>
              <a:rPr lang="en-US" altLang="zh-CN" sz="8800"/>
              <a:t>(</a:t>
            </a:r>
            <a:r>
              <a:rPr lang="zh-CN" altLang="en-US" sz="8800"/>
              <a:t>筹</a:t>
            </a:r>
            <a:r>
              <a:rPr lang="en-US" altLang="zh-CN" sz="8800"/>
              <a:t>)</a:t>
            </a:r>
            <a:endParaRPr lang="en-US" altLang="zh-CN" sz="8800"/>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80945" y="31750"/>
            <a:ext cx="9634855" cy="6776720"/>
          </a:xfrm>
          <a:prstGeom prst="rect">
            <a:avLst/>
          </a:prstGeom>
        </p:spPr>
      </p:pic>
      <p:sp>
        <p:nvSpPr>
          <p:cNvPr id="7" name="文本框 6"/>
          <p:cNvSpPr txBox="1"/>
          <p:nvPr/>
        </p:nvSpPr>
        <p:spPr>
          <a:xfrm>
            <a:off x="33020" y="33655"/>
            <a:ext cx="2448000" cy="6647180"/>
          </a:xfrm>
          <a:prstGeom prst="rect">
            <a:avLst/>
          </a:prstGeom>
          <a:gradFill>
            <a:gsLst>
              <a:gs pos="0">
                <a:srgbClr val="007BD3"/>
              </a:gs>
              <a:gs pos="100000">
                <a:srgbClr val="034373"/>
              </a:gs>
            </a:gsLst>
            <a:lin ang="5400000" scaled="0"/>
          </a:gradFill>
        </p:spPr>
        <p:txBody>
          <a:bodyPr wrap="square" rtlCol="0">
            <a:spAutoFit/>
          </a:bodyPr>
          <a:p>
            <a:r>
              <a:rPr lang="en-US" altLang="zh-CN">
                <a:gradFill>
                  <a:gsLst>
                    <a:gs pos="0">
                      <a:srgbClr val="FECF40"/>
                    </a:gs>
                    <a:gs pos="100000">
                      <a:srgbClr val="846C21"/>
                    </a:gs>
                  </a:gsLst>
                  <a:path path="rect">
                    <a:fillToRect l="100000" b="100000"/>
                  </a:path>
                  <a:tileRect t="-100000" r="-100000"/>
                </a:gradFill>
              </a:rPr>
              <a:t>- 0625 </a:t>
            </a:r>
            <a:r>
              <a:rPr lang="zh-CN" altLang="en-US">
                <a:gradFill>
                  <a:gsLst>
                    <a:gs pos="0">
                      <a:srgbClr val="FECF40"/>
                    </a:gs>
                    <a:gs pos="100000">
                      <a:srgbClr val="846C21"/>
                    </a:gs>
                  </a:gsLst>
                  <a:path path="rect">
                    <a:fillToRect l="100000" b="100000"/>
                  </a:path>
                  <a:tileRect t="-100000" r="-100000"/>
                </a:gradFill>
              </a:rPr>
              <a:t>周二 </a:t>
            </a:r>
            <a:r>
              <a:rPr lang="en-US" altLang="zh-CN">
                <a:gradFill>
                  <a:gsLst>
                    <a:gs pos="0">
                      <a:srgbClr val="FECF40"/>
                    </a:gs>
                    <a:gs pos="100000">
                      <a:srgbClr val="846C21"/>
                    </a:gs>
                  </a:gsLst>
                  <a:path path="rect">
                    <a:fillToRect l="100000" b="100000"/>
                  </a:path>
                  <a:tileRect t="-100000" r="-100000"/>
                </a:gradFill>
              </a:rPr>
              <a:t>22:17</a:t>
            </a:r>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区域规划</a:t>
            </a:r>
            <a:r>
              <a:rPr lang="en-US" altLang="zh-CN">
                <a:gradFill>
                  <a:gsLst>
                    <a:gs pos="0">
                      <a:srgbClr val="FECF40"/>
                    </a:gs>
                    <a:gs pos="100000">
                      <a:srgbClr val="846C21"/>
                    </a:gs>
                  </a:gsLst>
                  <a:path path="rect">
                    <a:fillToRect l="100000" b="100000"/>
                  </a:path>
                  <a:tileRect t="-100000" r="-100000"/>
                </a:gradFill>
              </a:rPr>
              <a:t>1</a:t>
            </a:r>
            <a:r>
              <a:rPr lang="zh-CN" altLang="en-US">
                <a:gradFill>
                  <a:gsLst>
                    <a:gs pos="0">
                      <a:srgbClr val="FECF40"/>
                    </a:gs>
                    <a:gs pos="100000">
                      <a:srgbClr val="846C21"/>
                    </a:gs>
                  </a:gsLst>
                  <a:path path="rect">
                    <a:fillToRect l="100000" b="100000"/>
                  </a:path>
                  <a:tileRect t="-100000" r="-100000"/>
                </a:gradFill>
              </a:rPr>
              <a:t>：</a:t>
            </a:r>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包含校区：</a:t>
            </a:r>
            <a:endParaRPr lang="zh-CN" altLang="en-US">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开滦十中 </a:t>
            </a:r>
            <a:r>
              <a:rPr lang="en-US" altLang="zh-CN" sz="1200">
                <a:gradFill>
                  <a:gsLst>
                    <a:gs pos="0">
                      <a:srgbClr val="FECF40"/>
                    </a:gs>
                    <a:gs pos="100000">
                      <a:srgbClr val="846C21"/>
                    </a:gs>
                  </a:gsLst>
                  <a:path path="rect">
                    <a:fillToRect l="100000" b="100000"/>
                  </a:path>
                  <a:tileRect t="-100000" r="-100000"/>
                </a:gradFill>
              </a:rPr>
              <a:t>1680</a:t>
            </a:r>
            <a:r>
              <a:rPr lang="zh-CN" altLang="en-US" sz="1200">
                <a:gradFill>
                  <a:gsLst>
                    <a:gs pos="0">
                      <a:srgbClr val="FECF40"/>
                    </a:gs>
                    <a:gs pos="100000">
                      <a:srgbClr val="846C21"/>
                    </a:gs>
                  </a:gsLst>
                  <a:path path="rect">
                    <a:fillToRect l="100000" b="100000"/>
                  </a:path>
                  <a:tileRect t="-100000" r="-100000"/>
                </a:gradFill>
              </a:rPr>
              <a:t>人左右</a:t>
            </a:r>
            <a:endParaRPr lang="zh-CN" altLang="en-US"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万达小学 </a:t>
            </a:r>
            <a:r>
              <a:rPr lang="en-US" altLang="zh-CN" sz="1200">
                <a:gradFill>
                  <a:gsLst>
                    <a:gs pos="0">
                      <a:srgbClr val="FECF40"/>
                    </a:gs>
                    <a:gs pos="100000">
                      <a:srgbClr val="846C21"/>
                    </a:gs>
                  </a:gsLst>
                  <a:path path="rect">
                    <a:fillToRect l="100000" b="100000"/>
                  </a:path>
                  <a:tileRect t="-100000" r="-100000"/>
                </a:gradFill>
              </a:rPr>
              <a:t>1080</a:t>
            </a:r>
            <a:r>
              <a:rPr lang="zh-CN" altLang="en-US" sz="1200">
                <a:gradFill>
                  <a:gsLst>
                    <a:gs pos="0">
                      <a:srgbClr val="FECF40"/>
                    </a:gs>
                    <a:gs pos="100000">
                      <a:srgbClr val="846C21"/>
                    </a:gs>
                  </a:gsLst>
                  <a:path path="rect">
                    <a:fillToRect l="100000" b="100000"/>
                  </a:path>
                  <a:tileRect t="-100000" r="-100000"/>
                </a:gradFill>
              </a:rPr>
              <a:t>人左右，实算</a:t>
            </a:r>
            <a:r>
              <a:rPr lang="en-US" altLang="zh-CN" sz="1200">
                <a:gradFill>
                  <a:gsLst>
                    <a:gs pos="0">
                      <a:srgbClr val="FECF40"/>
                    </a:gs>
                    <a:gs pos="100000">
                      <a:srgbClr val="846C21"/>
                    </a:gs>
                  </a:gsLst>
                  <a:path path="rect">
                    <a:fillToRect l="100000" b="100000"/>
                  </a:path>
                  <a:tileRect t="-100000" r="-100000"/>
                </a:gradFill>
              </a:rPr>
              <a:t>810</a:t>
            </a:r>
            <a:endParaRPr lang="en-US" altLang="zh-CN"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唐山十中 </a:t>
            </a:r>
            <a:r>
              <a:rPr lang="en-US" altLang="zh-CN" sz="1200">
                <a:gradFill>
                  <a:gsLst>
                    <a:gs pos="0">
                      <a:srgbClr val="FECF40"/>
                    </a:gs>
                    <a:gs pos="100000">
                      <a:srgbClr val="846C21"/>
                    </a:gs>
                  </a:gsLst>
                  <a:path path="rect">
                    <a:fillToRect l="100000" b="100000"/>
                  </a:path>
                  <a:tileRect t="-100000" r="-100000"/>
                </a:gradFill>
              </a:rPr>
              <a:t>1320</a:t>
            </a:r>
            <a:r>
              <a:rPr lang="zh-CN" altLang="en-US" sz="1200">
                <a:gradFill>
                  <a:gsLst>
                    <a:gs pos="0">
                      <a:srgbClr val="FECF40"/>
                    </a:gs>
                    <a:gs pos="100000">
                      <a:srgbClr val="846C21"/>
                    </a:gs>
                  </a:gsLst>
                  <a:path path="rect">
                    <a:fillToRect l="100000" b="100000"/>
                  </a:path>
                  <a:tileRect t="-100000" r="-100000"/>
                </a:gradFill>
              </a:rPr>
              <a:t>人左右</a:t>
            </a:r>
            <a:endParaRPr lang="zh-CN" altLang="en-US" sz="1200">
              <a:gradFill>
                <a:gsLst>
                  <a:gs pos="0">
                    <a:srgbClr val="FECF40"/>
                  </a:gs>
                  <a:gs pos="100000">
                    <a:srgbClr val="846C21"/>
                  </a:gs>
                </a:gsLst>
                <a:path path="rect">
                  <a:fillToRect l="100000" b="100000"/>
                </a:path>
                <a:tileRect t="-100000" r="-100000"/>
              </a:gradFill>
            </a:endParaRPr>
          </a:p>
          <a:p>
            <a:r>
              <a:rPr lang="zh-CN" altLang="en-US" sz="1200">
                <a:solidFill>
                  <a:schemeClr val="tx1"/>
                </a:solidFill>
              </a:rPr>
              <a:t>西山路小学 </a:t>
            </a:r>
            <a:r>
              <a:rPr lang="en-US" altLang="zh-CN" sz="1200">
                <a:solidFill>
                  <a:schemeClr val="tx1"/>
                </a:solidFill>
              </a:rPr>
              <a:t>1900</a:t>
            </a:r>
            <a:r>
              <a:rPr lang="zh-CN" altLang="en-US" sz="1200">
                <a:solidFill>
                  <a:schemeClr val="tx1"/>
                </a:solidFill>
              </a:rPr>
              <a:t>人，实算</a:t>
            </a:r>
            <a:r>
              <a:rPr lang="en-US" altLang="zh-CN" sz="1200">
                <a:solidFill>
                  <a:schemeClr val="tx1"/>
                </a:solidFill>
              </a:rPr>
              <a:t>1215</a:t>
            </a:r>
            <a:endParaRPr lang="en-US" altLang="zh-CN" sz="1200">
              <a:solidFill>
                <a:schemeClr val="tx1"/>
              </a:solidFill>
            </a:endParaRPr>
          </a:p>
          <a:p>
            <a:r>
              <a:rPr lang="en-US" altLang="zh-CN" sz="1200">
                <a:solidFill>
                  <a:schemeClr val="tx1"/>
                </a:solidFill>
              </a:rPr>
              <a:t>——————————————</a:t>
            </a:r>
            <a:endParaRPr lang="zh-CN" altLang="en-US"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合计：</a:t>
            </a:r>
            <a:r>
              <a:rPr lang="en-US" altLang="zh-CN" sz="1200">
                <a:gradFill>
                  <a:gsLst>
                    <a:gs pos="0">
                      <a:srgbClr val="FECF40"/>
                    </a:gs>
                    <a:gs pos="100000">
                      <a:srgbClr val="846C21"/>
                    </a:gs>
                  </a:gsLst>
                  <a:path path="rect">
                    <a:fillToRect l="100000" b="100000"/>
                  </a:path>
                  <a:tileRect t="-100000" r="-100000"/>
                </a:gradFill>
              </a:rPr>
              <a:t>3810</a:t>
            </a:r>
            <a:r>
              <a:rPr lang="en-US" altLang="zh-CN" sz="1200">
                <a:gradFill>
                  <a:gsLst>
                    <a:gs pos="0">
                      <a:srgbClr val="FECF40"/>
                    </a:gs>
                    <a:gs pos="100000">
                      <a:srgbClr val="846C21"/>
                    </a:gs>
                  </a:gsLst>
                  <a:path path="rect">
                    <a:fillToRect l="100000" b="100000"/>
                  </a:path>
                  <a:tileRect t="-100000" r="-100000"/>
                </a:gradFill>
                <a:sym typeface="+mn-ea"/>
              </a:rPr>
              <a:t>(</a:t>
            </a:r>
            <a:r>
              <a:rPr lang="zh-CN" altLang="en-US" sz="1200">
                <a:gradFill>
                  <a:gsLst>
                    <a:gs pos="0">
                      <a:srgbClr val="FECF40"/>
                    </a:gs>
                    <a:gs pos="100000">
                      <a:srgbClr val="846C21"/>
                    </a:gs>
                  </a:gsLst>
                  <a:path path="rect">
                    <a:fillToRect l="100000" b="100000"/>
                  </a:path>
                  <a:tileRect t="-100000" r="-100000"/>
                </a:gradFill>
                <a:sym typeface="+mn-ea"/>
              </a:rPr>
              <a:t>不含</a:t>
            </a:r>
            <a:r>
              <a:rPr lang="zh-CN" altLang="en-US" sz="1200">
                <a:solidFill>
                  <a:schemeClr val="tx1"/>
                </a:solidFill>
                <a:sym typeface="+mn-ea"/>
              </a:rPr>
              <a:t>西山路小学</a:t>
            </a:r>
            <a:r>
              <a:rPr lang="en-US" altLang="zh-CN" sz="1200">
                <a:gradFill>
                  <a:gsLst>
                    <a:gs pos="0">
                      <a:srgbClr val="FECF40"/>
                    </a:gs>
                    <a:gs pos="100000">
                      <a:srgbClr val="846C21"/>
                    </a:gs>
                  </a:gsLst>
                  <a:path path="rect">
                    <a:fillToRect l="100000" b="100000"/>
                  </a:path>
                  <a:tileRect t="-100000" r="-100000"/>
                </a:gradFill>
                <a:sym typeface="+mn-ea"/>
              </a:rPr>
              <a:t>)</a:t>
            </a:r>
            <a:endParaRPr lang="en-US" altLang="zh-CN"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加档：</a:t>
            </a:r>
            <a:r>
              <a:rPr lang="en-US" altLang="zh-CN" sz="1200">
                <a:gradFill>
                  <a:gsLst>
                    <a:gs pos="0">
                      <a:srgbClr val="FECF40"/>
                    </a:gs>
                    <a:gs pos="100000">
                      <a:srgbClr val="846C21"/>
                    </a:gs>
                  </a:gsLst>
                  <a:path path="rect">
                    <a:fillToRect l="100000" b="100000"/>
                  </a:path>
                  <a:tileRect t="-100000" r="-100000"/>
                </a:gradFill>
              </a:rPr>
              <a:t>1</a:t>
            </a:r>
            <a:r>
              <a:rPr lang="zh-CN" altLang="en-US" sz="1200">
                <a:gradFill>
                  <a:gsLst>
                    <a:gs pos="0">
                      <a:srgbClr val="FECF40"/>
                    </a:gs>
                    <a:gs pos="100000">
                      <a:srgbClr val="846C21"/>
                    </a:gs>
                  </a:gsLst>
                  <a:path path="rect">
                    <a:fillToRect l="100000" b="100000"/>
                  </a:path>
                  <a:tileRect t="-100000" r="-100000"/>
                </a:gradFill>
              </a:rPr>
              <a:t>档</a:t>
            </a:r>
            <a:endParaRPr lang="zh-CN" altLang="en-US" sz="1200">
              <a:gradFill>
                <a:gsLst>
                  <a:gs pos="0">
                    <a:srgbClr val="FECF40"/>
                  </a:gs>
                  <a:gs pos="100000">
                    <a:srgbClr val="846C21"/>
                  </a:gs>
                </a:gsLst>
                <a:path path="rect">
                  <a:fillToRect l="100000" b="100000"/>
                </a:path>
                <a:tileRect t="-100000" r="-100000"/>
              </a:gradFill>
            </a:endParaRPr>
          </a:p>
          <a:p>
            <a:r>
              <a:rPr lang="en-US" altLang="zh-CN" sz="1200">
                <a:solidFill>
                  <a:schemeClr val="tx1"/>
                </a:solidFill>
              </a:rPr>
              <a:t>——————————————</a:t>
            </a:r>
            <a:endParaRPr lang="zh-CN" altLang="en-US"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合计：</a:t>
            </a:r>
            <a:r>
              <a:rPr lang="en-US" altLang="zh-CN" sz="1200">
                <a:gradFill>
                  <a:gsLst>
                    <a:gs pos="0">
                      <a:srgbClr val="FECF40"/>
                    </a:gs>
                    <a:gs pos="100000">
                      <a:srgbClr val="846C21"/>
                    </a:gs>
                  </a:gsLst>
                  <a:path path="rect">
                    <a:fillToRect l="100000" b="100000"/>
                  </a:path>
                  <a:tileRect t="-100000" r="-100000"/>
                </a:gradFill>
              </a:rPr>
              <a:t>5025(</a:t>
            </a:r>
            <a:r>
              <a:rPr lang="zh-CN" altLang="en-US" sz="1200">
                <a:gradFill>
                  <a:gsLst>
                    <a:gs pos="0">
                      <a:srgbClr val="FECF40"/>
                    </a:gs>
                    <a:gs pos="100000">
                      <a:srgbClr val="846C21"/>
                    </a:gs>
                  </a:gsLst>
                  <a:path path="rect">
                    <a:fillToRect l="100000" b="100000"/>
                  </a:path>
                  <a:tileRect t="-100000" r="-100000"/>
                </a:gradFill>
              </a:rPr>
              <a:t>含</a:t>
            </a:r>
            <a:r>
              <a:rPr lang="zh-CN" altLang="en-US" sz="1200">
                <a:solidFill>
                  <a:schemeClr val="tx1"/>
                </a:solidFill>
              </a:rPr>
              <a:t>西山路小学</a:t>
            </a:r>
            <a:r>
              <a:rPr lang="en-US" altLang="zh-CN" sz="1200">
                <a:gradFill>
                  <a:gsLst>
                    <a:gs pos="0">
                      <a:srgbClr val="FECF40"/>
                    </a:gs>
                    <a:gs pos="100000">
                      <a:srgbClr val="846C21"/>
                    </a:gs>
                  </a:gsLst>
                  <a:path path="rect">
                    <a:fillToRect l="100000" b="100000"/>
                  </a:path>
                  <a:tileRect t="-100000" r="-100000"/>
                </a:gradFill>
              </a:rPr>
              <a:t>)</a:t>
            </a:r>
            <a:endParaRPr lang="en-US" altLang="zh-CN"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加档：</a:t>
            </a:r>
            <a:r>
              <a:rPr lang="en-US" altLang="zh-CN" sz="1200">
                <a:gradFill>
                  <a:gsLst>
                    <a:gs pos="0">
                      <a:srgbClr val="FECF40"/>
                    </a:gs>
                    <a:gs pos="100000">
                      <a:srgbClr val="846C21"/>
                    </a:gs>
                  </a:gsLst>
                  <a:path path="rect">
                    <a:fillToRect l="100000" b="100000"/>
                  </a:path>
                  <a:tileRect t="-100000" r="-100000"/>
                </a:gradFill>
              </a:rPr>
              <a:t>4</a:t>
            </a:r>
            <a:r>
              <a:rPr lang="zh-CN" altLang="en-US" sz="1200">
                <a:gradFill>
                  <a:gsLst>
                    <a:gs pos="0">
                      <a:srgbClr val="FECF40"/>
                    </a:gs>
                    <a:gs pos="100000">
                      <a:srgbClr val="846C21"/>
                    </a:gs>
                  </a:gsLst>
                  <a:path path="rect">
                    <a:fillToRect l="100000" b="100000"/>
                  </a:path>
                  <a:tileRect t="-100000" r="-100000"/>
                </a:gradFill>
              </a:rPr>
              <a:t>档</a:t>
            </a:r>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选址难度：</a:t>
            </a:r>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p:txBody>
      </p:sp>
      <p:pic>
        <p:nvPicPr>
          <p:cNvPr id="3" name="图片 2"/>
          <p:cNvPicPr>
            <a:picLocks noChangeAspect="1"/>
          </p:cNvPicPr>
          <p:nvPr/>
        </p:nvPicPr>
        <p:blipFill>
          <a:blip r:embed="rId2"/>
          <a:stretch>
            <a:fillRect/>
          </a:stretch>
        </p:blipFill>
        <p:spPr>
          <a:xfrm>
            <a:off x="2480945" y="26670"/>
            <a:ext cx="9639300" cy="6781800"/>
          </a:xfrm>
          <a:prstGeom prst="rect">
            <a:avLst/>
          </a:prstGeom>
        </p:spPr>
      </p:pic>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80945" y="36195"/>
            <a:ext cx="9709150" cy="6736080"/>
          </a:xfrm>
          <a:prstGeom prst="rect">
            <a:avLst/>
          </a:prstGeom>
        </p:spPr>
      </p:pic>
      <p:sp>
        <p:nvSpPr>
          <p:cNvPr id="7" name="文本框 6"/>
          <p:cNvSpPr txBox="1"/>
          <p:nvPr/>
        </p:nvSpPr>
        <p:spPr>
          <a:xfrm>
            <a:off x="33020" y="33655"/>
            <a:ext cx="2448000" cy="6739255"/>
          </a:xfrm>
          <a:prstGeom prst="rect">
            <a:avLst/>
          </a:prstGeom>
          <a:gradFill>
            <a:gsLst>
              <a:gs pos="0">
                <a:srgbClr val="007BD3"/>
              </a:gs>
              <a:gs pos="100000">
                <a:srgbClr val="034373"/>
              </a:gs>
            </a:gsLst>
            <a:lin ang="5400000" scaled="0"/>
          </a:gradFill>
        </p:spPr>
        <p:txBody>
          <a:bodyPr wrap="square" rtlCol="0">
            <a:spAutoFit/>
          </a:bodyPr>
          <a:p>
            <a:r>
              <a:rPr lang="en-US" altLang="zh-CN">
                <a:gradFill>
                  <a:gsLst>
                    <a:gs pos="0">
                      <a:srgbClr val="FECF40"/>
                    </a:gs>
                    <a:gs pos="100000">
                      <a:srgbClr val="846C21"/>
                    </a:gs>
                  </a:gsLst>
                  <a:path path="rect">
                    <a:fillToRect l="100000" b="100000"/>
                  </a:path>
                  <a:tileRect t="-100000" r="-100000"/>
                </a:gradFill>
              </a:rPr>
              <a:t>- 0625 </a:t>
            </a:r>
            <a:r>
              <a:rPr lang="zh-CN" altLang="en-US">
                <a:gradFill>
                  <a:gsLst>
                    <a:gs pos="0">
                      <a:srgbClr val="FECF40"/>
                    </a:gs>
                    <a:gs pos="100000">
                      <a:srgbClr val="846C21"/>
                    </a:gs>
                  </a:gsLst>
                  <a:path path="rect">
                    <a:fillToRect l="100000" b="100000"/>
                  </a:path>
                  <a:tileRect t="-100000" r="-100000"/>
                </a:gradFill>
              </a:rPr>
              <a:t>周二 </a:t>
            </a:r>
            <a:r>
              <a:rPr lang="en-US" altLang="zh-CN">
                <a:gradFill>
                  <a:gsLst>
                    <a:gs pos="0">
                      <a:srgbClr val="FECF40"/>
                    </a:gs>
                    <a:gs pos="100000">
                      <a:srgbClr val="846C21"/>
                    </a:gs>
                  </a:gsLst>
                  <a:path path="rect">
                    <a:fillToRect l="100000" b="100000"/>
                  </a:path>
                  <a:tileRect t="-100000" r="-100000"/>
                </a:gradFill>
              </a:rPr>
              <a:t>22:25</a:t>
            </a:r>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区域规划</a:t>
            </a:r>
            <a:r>
              <a:rPr lang="en-US" altLang="zh-CN">
                <a:gradFill>
                  <a:gsLst>
                    <a:gs pos="0">
                      <a:srgbClr val="FECF40"/>
                    </a:gs>
                    <a:gs pos="100000">
                      <a:srgbClr val="846C21"/>
                    </a:gs>
                  </a:gsLst>
                  <a:path path="rect">
                    <a:fillToRect l="100000" b="100000"/>
                  </a:path>
                  <a:tileRect t="-100000" r="-100000"/>
                </a:gradFill>
              </a:rPr>
              <a:t>1</a:t>
            </a:r>
            <a:r>
              <a:rPr lang="zh-CN" altLang="en-US">
                <a:gradFill>
                  <a:gsLst>
                    <a:gs pos="0">
                      <a:srgbClr val="FECF40"/>
                    </a:gs>
                    <a:gs pos="100000">
                      <a:srgbClr val="846C21"/>
                    </a:gs>
                  </a:gsLst>
                  <a:path path="rect">
                    <a:fillToRect l="100000" b="100000"/>
                  </a:path>
                  <a:tileRect t="-100000" r="-100000"/>
                </a:gradFill>
              </a:rPr>
              <a:t>：</a:t>
            </a:r>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包含校区：</a:t>
            </a:r>
            <a:endParaRPr lang="zh-CN" altLang="en-US">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开滦十中 </a:t>
            </a:r>
            <a:r>
              <a:rPr lang="en-US" altLang="zh-CN" sz="1200">
                <a:gradFill>
                  <a:gsLst>
                    <a:gs pos="0">
                      <a:srgbClr val="FECF40"/>
                    </a:gs>
                    <a:gs pos="100000">
                      <a:srgbClr val="846C21"/>
                    </a:gs>
                  </a:gsLst>
                  <a:path path="rect">
                    <a:fillToRect l="100000" b="100000"/>
                  </a:path>
                  <a:tileRect t="-100000" r="-100000"/>
                </a:gradFill>
              </a:rPr>
              <a:t>1680</a:t>
            </a:r>
            <a:r>
              <a:rPr lang="zh-CN" altLang="en-US" sz="1200">
                <a:gradFill>
                  <a:gsLst>
                    <a:gs pos="0">
                      <a:srgbClr val="FECF40"/>
                    </a:gs>
                    <a:gs pos="100000">
                      <a:srgbClr val="846C21"/>
                    </a:gs>
                  </a:gsLst>
                  <a:path path="rect">
                    <a:fillToRect l="100000" b="100000"/>
                  </a:path>
                  <a:tileRect t="-100000" r="-100000"/>
                </a:gradFill>
              </a:rPr>
              <a:t>人左右</a:t>
            </a:r>
            <a:endParaRPr lang="zh-CN" altLang="en-US"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万达小学 </a:t>
            </a:r>
            <a:r>
              <a:rPr lang="en-US" altLang="zh-CN" sz="1200">
                <a:gradFill>
                  <a:gsLst>
                    <a:gs pos="0">
                      <a:srgbClr val="FECF40"/>
                    </a:gs>
                    <a:gs pos="100000">
                      <a:srgbClr val="846C21"/>
                    </a:gs>
                  </a:gsLst>
                  <a:path path="rect">
                    <a:fillToRect l="100000" b="100000"/>
                  </a:path>
                  <a:tileRect t="-100000" r="-100000"/>
                </a:gradFill>
              </a:rPr>
              <a:t>1080</a:t>
            </a:r>
            <a:r>
              <a:rPr lang="zh-CN" altLang="en-US" sz="1200">
                <a:gradFill>
                  <a:gsLst>
                    <a:gs pos="0">
                      <a:srgbClr val="FECF40"/>
                    </a:gs>
                    <a:gs pos="100000">
                      <a:srgbClr val="846C21"/>
                    </a:gs>
                  </a:gsLst>
                  <a:path path="rect">
                    <a:fillToRect l="100000" b="100000"/>
                  </a:path>
                  <a:tileRect t="-100000" r="-100000"/>
                </a:gradFill>
              </a:rPr>
              <a:t>人左右，实算</a:t>
            </a:r>
            <a:r>
              <a:rPr lang="en-US" altLang="zh-CN" sz="1200">
                <a:gradFill>
                  <a:gsLst>
                    <a:gs pos="0">
                      <a:srgbClr val="FECF40"/>
                    </a:gs>
                    <a:gs pos="100000">
                      <a:srgbClr val="846C21"/>
                    </a:gs>
                  </a:gsLst>
                  <a:path path="rect">
                    <a:fillToRect l="100000" b="100000"/>
                  </a:path>
                  <a:tileRect t="-100000" r="-100000"/>
                </a:gradFill>
              </a:rPr>
              <a:t>810</a:t>
            </a:r>
            <a:endParaRPr lang="en-US" altLang="zh-CN"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实验小学 </a:t>
            </a:r>
            <a:r>
              <a:rPr lang="en-US" altLang="zh-CN" sz="1200">
                <a:gradFill>
                  <a:gsLst>
                    <a:gs pos="0">
                      <a:srgbClr val="FECF40"/>
                    </a:gs>
                    <a:gs pos="100000">
                      <a:srgbClr val="846C21"/>
                    </a:gs>
                  </a:gsLst>
                  <a:path path="rect">
                    <a:fillToRect l="100000" b="100000"/>
                  </a:path>
                  <a:tileRect t="-100000" r="-100000"/>
                </a:gradFill>
              </a:rPr>
              <a:t>1430</a:t>
            </a:r>
            <a:r>
              <a:rPr lang="zh-CN" altLang="en-US" sz="1200">
                <a:gradFill>
                  <a:gsLst>
                    <a:gs pos="0">
                      <a:srgbClr val="FECF40"/>
                    </a:gs>
                    <a:gs pos="100000">
                      <a:srgbClr val="846C21"/>
                    </a:gs>
                  </a:gsLst>
                  <a:path path="rect">
                    <a:fillToRect l="100000" b="100000"/>
                  </a:path>
                  <a:tileRect t="-100000" r="-100000"/>
                </a:gradFill>
              </a:rPr>
              <a:t>人，实算</a:t>
            </a:r>
            <a:r>
              <a:rPr lang="en-US" altLang="zh-CN" sz="1200">
                <a:gradFill>
                  <a:gsLst>
                    <a:gs pos="0">
                      <a:srgbClr val="FECF40"/>
                    </a:gs>
                    <a:gs pos="100000">
                      <a:srgbClr val="846C21"/>
                    </a:gs>
                  </a:gsLst>
                  <a:path path="rect">
                    <a:fillToRect l="100000" b="100000"/>
                  </a:path>
                  <a:tileRect t="-100000" r="-100000"/>
                </a:gradFill>
              </a:rPr>
              <a:t>1072</a:t>
            </a:r>
            <a:endParaRPr lang="en-US" altLang="zh-CN" sz="1200">
              <a:gradFill>
                <a:gsLst>
                  <a:gs pos="0">
                    <a:srgbClr val="FECF40"/>
                  </a:gs>
                  <a:gs pos="100000">
                    <a:srgbClr val="846C21"/>
                  </a:gs>
                </a:gsLst>
                <a:path path="rect">
                  <a:fillToRect l="100000" b="100000"/>
                </a:path>
                <a:tileRect t="-100000" r="-100000"/>
              </a:gradFill>
            </a:endParaRPr>
          </a:p>
          <a:p>
            <a:r>
              <a:rPr lang="en-US" altLang="zh-CN" sz="1200">
                <a:gradFill>
                  <a:gsLst>
                    <a:gs pos="0">
                      <a:srgbClr val="FECF40"/>
                    </a:gs>
                    <a:gs pos="100000">
                      <a:srgbClr val="846C21"/>
                    </a:gs>
                  </a:gsLst>
                  <a:path path="rect">
                    <a:fillToRect l="100000" b="100000"/>
                  </a:path>
                  <a:tileRect t="-100000" r="-100000"/>
                </a:gradFill>
              </a:rPr>
              <a:t>——————————————</a:t>
            </a:r>
            <a:endParaRPr lang="en-US" altLang="zh-CN"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合计：</a:t>
            </a:r>
            <a:r>
              <a:rPr lang="en-US" altLang="zh-CN" sz="1200">
                <a:gradFill>
                  <a:gsLst>
                    <a:gs pos="0">
                      <a:srgbClr val="FECF40"/>
                    </a:gs>
                    <a:gs pos="100000">
                      <a:srgbClr val="846C21"/>
                    </a:gs>
                  </a:gsLst>
                  <a:path path="rect">
                    <a:fillToRect l="100000" b="100000"/>
                  </a:path>
                  <a:tileRect t="-100000" r="-100000"/>
                </a:gradFill>
              </a:rPr>
              <a:t>3562</a:t>
            </a:r>
            <a:endParaRPr lang="en-US" altLang="zh-CN"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加档：</a:t>
            </a:r>
            <a:r>
              <a:rPr lang="en-US" altLang="zh-CN" sz="1200">
                <a:gradFill>
                  <a:gsLst>
                    <a:gs pos="0">
                      <a:srgbClr val="FECF40"/>
                    </a:gs>
                    <a:gs pos="100000">
                      <a:srgbClr val="846C21"/>
                    </a:gs>
                  </a:gsLst>
                  <a:path path="rect">
                    <a:fillToRect l="100000" b="100000"/>
                  </a:path>
                  <a:tileRect t="-100000" r="-100000"/>
                </a:gradFill>
              </a:rPr>
              <a:t>1</a:t>
            </a:r>
            <a:r>
              <a:rPr lang="zh-CN" altLang="en-US" sz="1200">
                <a:gradFill>
                  <a:gsLst>
                    <a:gs pos="0">
                      <a:srgbClr val="FECF40"/>
                    </a:gs>
                    <a:gs pos="100000">
                      <a:srgbClr val="846C21"/>
                    </a:gs>
                  </a:gsLst>
                  <a:path path="rect">
                    <a:fillToRect l="100000" b="100000"/>
                  </a:path>
                  <a:tileRect t="-100000" r="-100000"/>
                </a:gradFill>
              </a:rPr>
              <a:t>档</a:t>
            </a:r>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选址难度：</a:t>
            </a:r>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543810" y="34925"/>
            <a:ext cx="9615805" cy="6788785"/>
          </a:xfrm>
          <a:prstGeom prst="rect">
            <a:avLst/>
          </a:prstGeom>
        </p:spPr>
      </p:pic>
      <p:sp>
        <p:nvSpPr>
          <p:cNvPr id="7" name="文本框 6"/>
          <p:cNvSpPr txBox="1"/>
          <p:nvPr/>
        </p:nvSpPr>
        <p:spPr>
          <a:xfrm>
            <a:off x="33020" y="33655"/>
            <a:ext cx="2448000" cy="6739255"/>
          </a:xfrm>
          <a:prstGeom prst="rect">
            <a:avLst/>
          </a:prstGeom>
          <a:gradFill>
            <a:gsLst>
              <a:gs pos="0">
                <a:srgbClr val="007BD3"/>
              </a:gs>
              <a:gs pos="100000">
                <a:srgbClr val="034373"/>
              </a:gs>
            </a:gsLst>
            <a:lin ang="5400000" scaled="0"/>
          </a:gradFill>
        </p:spPr>
        <p:txBody>
          <a:bodyPr wrap="square" rtlCol="0">
            <a:spAutoFit/>
          </a:bodyPr>
          <a:p>
            <a:r>
              <a:rPr lang="en-US" altLang="zh-CN">
                <a:gradFill>
                  <a:gsLst>
                    <a:gs pos="0">
                      <a:srgbClr val="FECF40"/>
                    </a:gs>
                    <a:gs pos="100000">
                      <a:srgbClr val="846C21"/>
                    </a:gs>
                  </a:gsLst>
                  <a:path path="rect">
                    <a:fillToRect l="100000" b="100000"/>
                  </a:path>
                  <a:tileRect t="-100000" r="-100000"/>
                </a:gradFill>
              </a:rPr>
              <a:t>- 0625 </a:t>
            </a:r>
            <a:r>
              <a:rPr lang="zh-CN" altLang="en-US">
                <a:gradFill>
                  <a:gsLst>
                    <a:gs pos="0">
                      <a:srgbClr val="FECF40"/>
                    </a:gs>
                    <a:gs pos="100000">
                      <a:srgbClr val="846C21"/>
                    </a:gs>
                  </a:gsLst>
                  <a:path path="rect">
                    <a:fillToRect l="100000" b="100000"/>
                  </a:path>
                  <a:tileRect t="-100000" r="-100000"/>
                </a:gradFill>
              </a:rPr>
              <a:t>周二 </a:t>
            </a:r>
            <a:r>
              <a:rPr lang="en-US" altLang="zh-CN">
                <a:gradFill>
                  <a:gsLst>
                    <a:gs pos="0">
                      <a:srgbClr val="FECF40"/>
                    </a:gs>
                    <a:gs pos="100000">
                      <a:srgbClr val="846C21"/>
                    </a:gs>
                  </a:gsLst>
                  <a:path path="rect">
                    <a:fillToRect l="100000" b="100000"/>
                  </a:path>
                  <a:tileRect t="-100000" r="-100000"/>
                </a:gradFill>
              </a:rPr>
              <a:t>22:35</a:t>
            </a:r>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区域规划</a:t>
            </a:r>
            <a:r>
              <a:rPr lang="en-US" altLang="zh-CN">
                <a:gradFill>
                  <a:gsLst>
                    <a:gs pos="0">
                      <a:srgbClr val="FECF40"/>
                    </a:gs>
                    <a:gs pos="100000">
                      <a:srgbClr val="846C21"/>
                    </a:gs>
                  </a:gsLst>
                  <a:path path="rect">
                    <a:fillToRect l="100000" b="100000"/>
                  </a:path>
                  <a:tileRect t="-100000" r="-100000"/>
                </a:gradFill>
              </a:rPr>
              <a:t>1</a:t>
            </a:r>
            <a:r>
              <a:rPr lang="zh-CN" altLang="en-US">
                <a:gradFill>
                  <a:gsLst>
                    <a:gs pos="0">
                      <a:srgbClr val="FECF40"/>
                    </a:gs>
                    <a:gs pos="100000">
                      <a:srgbClr val="846C21"/>
                    </a:gs>
                  </a:gsLst>
                  <a:path path="rect">
                    <a:fillToRect l="100000" b="100000"/>
                  </a:path>
                  <a:tileRect t="-100000" r="-100000"/>
                </a:gradFill>
              </a:rPr>
              <a:t>：</a:t>
            </a:r>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包含校区：</a:t>
            </a:r>
            <a:endParaRPr lang="zh-CN" altLang="en-US">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开滦十中 </a:t>
            </a:r>
            <a:r>
              <a:rPr lang="en-US" altLang="zh-CN" sz="1200">
                <a:gradFill>
                  <a:gsLst>
                    <a:gs pos="0">
                      <a:srgbClr val="FECF40"/>
                    </a:gs>
                    <a:gs pos="100000">
                      <a:srgbClr val="846C21"/>
                    </a:gs>
                  </a:gsLst>
                  <a:path path="rect">
                    <a:fillToRect l="100000" b="100000"/>
                  </a:path>
                  <a:tileRect t="-100000" r="-100000"/>
                </a:gradFill>
              </a:rPr>
              <a:t>1680</a:t>
            </a:r>
            <a:r>
              <a:rPr lang="zh-CN" altLang="en-US" sz="1200">
                <a:gradFill>
                  <a:gsLst>
                    <a:gs pos="0">
                      <a:srgbClr val="FECF40"/>
                    </a:gs>
                    <a:gs pos="100000">
                      <a:srgbClr val="846C21"/>
                    </a:gs>
                  </a:gsLst>
                  <a:path path="rect">
                    <a:fillToRect l="100000" b="100000"/>
                  </a:path>
                  <a:tileRect t="-100000" r="-100000"/>
                </a:gradFill>
              </a:rPr>
              <a:t>人左右</a:t>
            </a:r>
            <a:endParaRPr lang="zh-CN" altLang="en-US"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万达小学 </a:t>
            </a:r>
            <a:r>
              <a:rPr lang="en-US" altLang="zh-CN" sz="1200">
                <a:gradFill>
                  <a:gsLst>
                    <a:gs pos="0">
                      <a:srgbClr val="FECF40"/>
                    </a:gs>
                    <a:gs pos="100000">
                      <a:srgbClr val="846C21"/>
                    </a:gs>
                  </a:gsLst>
                  <a:path path="rect">
                    <a:fillToRect l="100000" b="100000"/>
                  </a:path>
                  <a:tileRect t="-100000" r="-100000"/>
                </a:gradFill>
              </a:rPr>
              <a:t>1080</a:t>
            </a:r>
            <a:r>
              <a:rPr lang="zh-CN" altLang="en-US" sz="1200">
                <a:gradFill>
                  <a:gsLst>
                    <a:gs pos="0">
                      <a:srgbClr val="FECF40"/>
                    </a:gs>
                    <a:gs pos="100000">
                      <a:srgbClr val="846C21"/>
                    </a:gs>
                  </a:gsLst>
                  <a:path path="rect">
                    <a:fillToRect l="100000" b="100000"/>
                  </a:path>
                  <a:tileRect t="-100000" r="-100000"/>
                </a:gradFill>
              </a:rPr>
              <a:t>人左右，实算</a:t>
            </a:r>
            <a:r>
              <a:rPr lang="en-US" altLang="zh-CN" sz="1200">
                <a:gradFill>
                  <a:gsLst>
                    <a:gs pos="0">
                      <a:srgbClr val="FECF40"/>
                    </a:gs>
                    <a:gs pos="100000">
                      <a:srgbClr val="846C21"/>
                    </a:gs>
                  </a:gsLst>
                  <a:path path="rect">
                    <a:fillToRect l="100000" b="100000"/>
                  </a:path>
                  <a:tileRect t="-100000" r="-100000"/>
                </a:gradFill>
              </a:rPr>
              <a:t>810</a:t>
            </a:r>
            <a:endParaRPr lang="en-US" altLang="zh-CN" sz="1200">
              <a:gradFill>
                <a:gsLst>
                  <a:gs pos="0">
                    <a:srgbClr val="FECF40"/>
                  </a:gs>
                  <a:gs pos="100000">
                    <a:srgbClr val="846C21"/>
                  </a:gs>
                </a:gsLst>
                <a:path path="rect">
                  <a:fillToRect l="100000" b="100000"/>
                </a:path>
                <a:tileRect t="-100000" r="-100000"/>
              </a:gradFill>
            </a:endParaRPr>
          </a:p>
          <a:p>
            <a:r>
              <a:rPr lang="en-US" altLang="zh-CN" sz="1200">
                <a:gradFill>
                  <a:gsLst>
                    <a:gs pos="0">
                      <a:srgbClr val="FECF40"/>
                    </a:gs>
                    <a:gs pos="100000">
                      <a:srgbClr val="846C21"/>
                    </a:gs>
                  </a:gsLst>
                  <a:path path="rect">
                    <a:fillToRect l="100000" b="100000"/>
                  </a:path>
                  <a:tileRect t="-100000" r="-100000"/>
                </a:gradFill>
              </a:rPr>
              <a:t>——————————————</a:t>
            </a:r>
            <a:endParaRPr lang="en-US" altLang="zh-CN"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合计：</a:t>
            </a:r>
            <a:r>
              <a:rPr lang="en-US" altLang="zh-CN" sz="1200">
                <a:gradFill>
                  <a:gsLst>
                    <a:gs pos="0">
                      <a:srgbClr val="FECF40"/>
                    </a:gs>
                    <a:gs pos="100000">
                      <a:srgbClr val="846C21"/>
                    </a:gs>
                  </a:gsLst>
                  <a:path path="rect">
                    <a:fillToRect l="100000" b="100000"/>
                  </a:path>
                  <a:tileRect t="-100000" r="-100000"/>
                </a:gradFill>
              </a:rPr>
              <a:t>2490</a:t>
            </a:r>
            <a:r>
              <a:rPr lang="en-US" altLang="zh-CN" sz="1200">
                <a:solidFill>
                  <a:schemeClr val="tx1"/>
                </a:solidFill>
              </a:rPr>
              <a:t>(</a:t>
            </a:r>
            <a:r>
              <a:rPr lang="zh-CN" altLang="en-US" sz="1200">
                <a:solidFill>
                  <a:schemeClr val="tx1"/>
                </a:solidFill>
              </a:rPr>
              <a:t>需要再加一个小学</a:t>
            </a:r>
            <a:r>
              <a:rPr lang="en-US" altLang="zh-CN" sz="1200">
                <a:gradFill>
                  <a:gsLst>
                    <a:gs pos="0">
                      <a:srgbClr val="FECF40"/>
                    </a:gs>
                    <a:gs pos="100000">
                      <a:srgbClr val="846C21"/>
                    </a:gs>
                  </a:gsLst>
                  <a:path path="rect">
                    <a:fillToRect l="100000" b="100000"/>
                  </a:path>
                  <a:tileRect t="-100000" r="-100000"/>
                </a:gradFill>
              </a:rPr>
              <a:t>)</a:t>
            </a:r>
            <a:endParaRPr lang="en-US" altLang="zh-CN"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平安路小学？</a:t>
            </a:r>
            <a:endParaRPr lang="zh-CN" altLang="en-US"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胜利路小学？</a:t>
            </a:r>
            <a:endParaRPr lang="en-US" altLang="zh-CN" sz="1200">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选址难度：</a:t>
            </a:r>
            <a:r>
              <a:rPr lang="zh-CN" altLang="en-US">
                <a:gradFill>
                  <a:gsLst>
                    <a:gs pos="0">
                      <a:srgbClr val="FECF40"/>
                    </a:gs>
                    <a:gs pos="100000">
                      <a:srgbClr val="846C21"/>
                    </a:gs>
                  </a:gsLst>
                  <a:path path="rect">
                    <a:fillToRect l="100000" b="100000"/>
                  </a:path>
                  <a:tileRect t="-100000" r="-100000"/>
                </a:gradFill>
                <a:sym typeface="+mn-ea"/>
              </a:rPr>
              <a:t>★</a:t>
            </a:r>
            <a:r>
              <a:rPr lang="zh-CN" altLang="en-US">
                <a:gradFill>
                  <a:gsLst>
                    <a:gs pos="0">
                      <a:srgbClr val="FECF40"/>
                    </a:gs>
                    <a:gs pos="100000">
                      <a:srgbClr val="846C21"/>
                    </a:gs>
                  </a:gsLst>
                  <a:path path="rect">
                    <a:fillToRect l="100000" b="100000"/>
                  </a:path>
                  <a:tileRect t="-100000" r="-100000"/>
                </a:gradFill>
              </a:rPr>
              <a:t>☆☆</a:t>
            </a:r>
            <a:endParaRPr lang="zh-CN" altLang="en-US">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30" y="275594"/>
            <a:ext cx="10852237" cy="441964"/>
          </a:xfrm>
        </p:spPr>
        <p:txBody>
          <a:bodyPr/>
          <a:p>
            <a:r>
              <a:rPr>
                <a:sym typeface="+mn-ea"/>
              </a:rPr>
              <a:t>备选片区：丰南一中片区</a:t>
            </a:r>
            <a:endParaRPr lang="zh-CN" altLang="en-US"/>
          </a:p>
        </p:txBody>
      </p:sp>
      <p:pic>
        <p:nvPicPr>
          <p:cNvPr id="3" name="图片 2"/>
          <p:cNvPicPr>
            <a:picLocks noChangeAspect="1"/>
          </p:cNvPicPr>
          <p:nvPr/>
        </p:nvPicPr>
        <p:blipFill>
          <a:blip r:embed="rId1"/>
          <a:stretch>
            <a:fillRect/>
          </a:stretch>
        </p:blipFill>
        <p:spPr>
          <a:xfrm>
            <a:off x="2413000" y="793750"/>
            <a:ext cx="8281035" cy="6012815"/>
          </a:xfrm>
          <a:prstGeom prst="rect">
            <a:avLst/>
          </a:prstGeom>
        </p:spPr>
      </p:pic>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2706370"/>
            <a:ext cx="11837035" cy="1445260"/>
          </a:xfrm>
          <a:prstGeom prst="rect">
            <a:avLst/>
          </a:prstGeom>
          <a:noFill/>
        </p:spPr>
        <p:txBody>
          <a:bodyPr wrap="square" rtlCol="0" anchor="t">
            <a:spAutoFit/>
          </a:bodyPr>
          <a:p>
            <a:pPr algn="ctr"/>
            <a:r>
              <a:rPr lang="zh-CN" altLang="en-US" sz="8800"/>
              <a:t>小结</a:t>
            </a:r>
            <a:endParaRPr lang="zh-CN" altLang="en-US" sz="8800"/>
          </a:p>
        </p:txBody>
      </p:sp>
      <p:sp>
        <p:nvSpPr>
          <p:cNvPr id="3" name="文本框 2"/>
          <p:cNvSpPr txBox="1"/>
          <p:nvPr/>
        </p:nvSpPr>
        <p:spPr>
          <a:xfrm>
            <a:off x="4826000" y="4340225"/>
            <a:ext cx="5589270" cy="368300"/>
          </a:xfrm>
          <a:prstGeom prst="rect">
            <a:avLst/>
          </a:prstGeom>
          <a:noFill/>
        </p:spPr>
        <p:txBody>
          <a:bodyPr wrap="square" rtlCol="0" anchor="t">
            <a:spAutoFit/>
          </a:bodyPr>
          <a:p>
            <a:r>
              <a:rPr lang="en-US" altLang="zh-CN"/>
              <a:t> </a:t>
            </a:r>
            <a:endParaRPr lang="en-US" altLang="zh-CN"/>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小结</a:t>
            </a:r>
          </a:p>
        </p:txBody>
      </p:sp>
      <p:sp>
        <p:nvSpPr>
          <p:cNvPr id="4" name="文本占位符 3"/>
          <p:cNvSpPr>
            <a:spLocks noGrp="1"/>
          </p:cNvSpPr>
          <p:nvPr>
            <p:ph type="body" sz="half" idx="2"/>
          </p:nvPr>
        </p:nvSpPr>
        <p:spPr>
          <a:xfrm>
            <a:off x="6238875" y="952500"/>
            <a:ext cx="5283200" cy="5824220"/>
          </a:xfrm>
        </p:spPr>
        <p:txBody>
          <a:bodyPr>
            <a:normAutofit fontScale="70000"/>
          </a:bodyPr>
          <a:p>
            <a:pPr marL="0" indent="0">
              <a:buNone/>
            </a:pPr>
            <a:r>
              <a:t>一、市场生源：唐山开滦十中片区交通便利，临近万达广场，周边社区密集，也是人流量比较大的区域，这些中小学家庭对教育的投入比重都非常高，90%都在外面上辅导班，按平均每个家庭 5000-15000 元/年的教育支出，按唐山开滦十中片区大约中小学生源 4</a:t>
            </a:r>
            <a:r>
              <a:rPr lang="en-US" altLang="zh-CN"/>
              <a:t>5</a:t>
            </a:r>
            <a:r>
              <a:t>00 人来算，市场份额有 4000 万左右，如果占到 10%的市场份额是400万，且周边现在为新的建筑，在此购房的人们消费能力也比较高，这对培训机构来说是个相当好的潜力市场。</a:t>
            </a:r>
          </a:p>
          <a:p>
            <a:pPr marL="0" indent="0">
              <a:buNone/>
            </a:pPr>
            <a:r>
              <a:t>二、竞品情况：唐山开滦十中片区培训机构比较集中在建设东路景观大道附近，区域内文化培训机构相对较少，其他还有一些幼少儿英语培训机构和艺术舞蹈类机构，充分说明该区域的中小学生培训市场稳定，但缺乏行业内比较专业的机构，很多本土品牌依赖于公校教师或低收费多课时的运营方式，全国连锁品牌，在职教师的教学效果都一般，续班率很低，而乂学教育在中学生培训板块不需要过分依赖线下老师，有着优秀的一线城市名师授课和精准测评的系统，可以大大提高学生的学习效率，同时收费相对线下一对一要约低 30%,结合专业的后期专业运营团队操作，可以很快的切入到这个市场，片区在重新规划改建这也是一个非常好的契机，提前占据有利位置，以专业高效的服务快速占领市场，迅速扩大品牌影响力。</a:t>
            </a:r>
          </a:p>
          <a:p>
            <a:pPr marL="0" indent="0">
              <a:buNone/>
            </a:pPr>
            <a:r>
              <a:t>三、收费：唐山开滦十中片区区初中一年级一对一培训机构收费大约都在100-150/课时，每次课 200-300 元/2 小时，全年按 50 周， 每周 1 次课，寒暑假 3 次课/ 周，全年 70-80 次课，全年收费在14000-24000 元/年；</a:t>
            </a:r>
          </a:p>
          <a:p>
            <a:pPr marL="0" indent="0">
              <a:buNone/>
            </a:pPr>
            <a:r>
              <a:t>注：唐山开滦十中片区</a:t>
            </a:r>
          </a:p>
        </p:txBody>
      </p:sp>
      <p:pic>
        <p:nvPicPr>
          <p:cNvPr id="6" name="图片占位符 5"/>
          <p:cNvPicPr>
            <a:picLocks noChangeAspect="1"/>
          </p:cNvPicPr>
          <p:nvPr>
            <p:ph type="pic" idx="1"/>
          </p:nvPr>
        </p:nvPicPr>
        <p:blipFill>
          <a:blip r:embed="rId1"/>
          <a:stretch>
            <a:fillRect/>
          </a:stretch>
        </p:blipFill>
        <p:spPr>
          <a:xfrm>
            <a:off x="2295525" y="952500"/>
            <a:ext cx="2031365" cy="5388610"/>
          </a:xfrm>
          <a:prstGeom prst="rect">
            <a:avLst/>
          </a:prstGeom>
        </p:spPr>
      </p:pic>
    </p:spTree>
    <p:custDataLst>
      <p:tags r:id="rId2"/>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6495" y="2706370"/>
            <a:ext cx="10142220" cy="1445260"/>
          </a:xfrm>
          <a:prstGeom prst="rect">
            <a:avLst/>
          </a:prstGeom>
          <a:noFill/>
        </p:spPr>
        <p:txBody>
          <a:bodyPr wrap="square" rtlCol="0" anchor="t">
            <a:spAutoFit/>
          </a:bodyPr>
          <a:p>
            <a:pPr algn="ctr"/>
            <a:r>
              <a:rPr lang="zh-CN" altLang="en-US" sz="8800"/>
              <a:t>附</a:t>
            </a:r>
            <a:r>
              <a:rPr lang="en-US" altLang="zh-CN" sz="8800"/>
              <a:t>1</a:t>
            </a:r>
            <a:r>
              <a:rPr lang="zh-CN" altLang="en-US" sz="8800"/>
              <a:t>：</a:t>
            </a:r>
            <a:r>
              <a:rPr lang="zh-CN" altLang="en-US" sz="8800"/>
              <a:t>合作政策</a:t>
            </a:r>
            <a:endParaRPr lang="en-US" altLang="zh-CN" sz="8800"/>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6203950" y="742950"/>
            <a:ext cx="5035550" cy="6070600"/>
          </a:xfrm>
          <a:prstGeom prst="rect">
            <a:avLst/>
          </a:prstGeom>
        </p:spPr>
      </p:pic>
      <p:sp>
        <p:nvSpPr>
          <p:cNvPr id="2" name="标题 1"/>
          <p:cNvSpPr>
            <a:spLocks noGrp="1"/>
          </p:cNvSpPr>
          <p:nvPr>
            <p:ph type="title"/>
          </p:nvPr>
        </p:nvSpPr>
        <p:spPr>
          <a:xfrm>
            <a:off x="669930" y="116844"/>
            <a:ext cx="10852237" cy="441964"/>
          </a:xfrm>
        </p:spPr>
        <p:txBody>
          <a:bodyPr/>
          <a:p>
            <a:r>
              <a:rPr lang="zh-CN" altLang="en-US"/>
              <a:t>2019年松鼠AI智适应教育合作政策(5月)</a:t>
            </a:r>
            <a:endParaRPr lang="zh-CN" altLang="en-US"/>
          </a:p>
        </p:txBody>
      </p:sp>
      <p:pic>
        <p:nvPicPr>
          <p:cNvPr id="5" name="图片占位符 4"/>
          <p:cNvPicPr>
            <a:picLocks noChangeAspect="1"/>
          </p:cNvPicPr>
          <p:nvPr>
            <p:ph type="pic" idx="1"/>
          </p:nvPr>
        </p:nvPicPr>
        <p:blipFill>
          <a:blip r:embed="rId2"/>
          <a:stretch>
            <a:fillRect/>
          </a:stretch>
        </p:blipFill>
        <p:spPr>
          <a:xfrm>
            <a:off x="904875" y="558800"/>
            <a:ext cx="5476240" cy="6188710"/>
          </a:xfrm>
          <a:prstGeom prst="rect">
            <a:avLst/>
          </a:prstGeom>
        </p:spPr>
      </p:pic>
    </p:spTree>
    <p:custDataLst>
      <p:tags r:id="rId3"/>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2706370"/>
            <a:ext cx="11837035" cy="1445260"/>
          </a:xfrm>
          <a:prstGeom prst="rect">
            <a:avLst/>
          </a:prstGeom>
          <a:noFill/>
        </p:spPr>
        <p:txBody>
          <a:bodyPr wrap="square" rtlCol="0" anchor="t">
            <a:spAutoFit/>
          </a:bodyPr>
          <a:p>
            <a:pPr algn="ctr"/>
            <a:r>
              <a:rPr lang="zh-CN" altLang="en-US" sz="8800"/>
              <a:t>附</a:t>
            </a:r>
            <a:r>
              <a:rPr lang="en-US" altLang="zh-CN" sz="8800"/>
              <a:t>2</a:t>
            </a:r>
            <a:r>
              <a:rPr lang="zh-CN" altLang="en-US" sz="8800"/>
              <a:t>：</a:t>
            </a:r>
            <a:r>
              <a:rPr lang="zh-CN" altLang="en-US" sz="8800"/>
              <a:t>盈利预测</a:t>
            </a:r>
            <a:endParaRPr lang="zh-CN" altLang="en-US" sz="8800"/>
          </a:p>
        </p:txBody>
      </p:sp>
      <p:sp>
        <p:nvSpPr>
          <p:cNvPr id="3" name="文本框 2"/>
          <p:cNvSpPr txBox="1"/>
          <p:nvPr/>
        </p:nvSpPr>
        <p:spPr>
          <a:xfrm>
            <a:off x="4826000" y="4340225"/>
            <a:ext cx="5589270" cy="368300"/>
          </a:xfrm>
          <a:prstGeom prst="rect">
            <a:avLst/>
          </a:prstGeom>
          <a:noFill/>
        </p:spPr>
        <p:txBody>
          <a:bodyPr wrap="square" rtlCol="0" anchor="t">
            <a:spAutoFit/>
          </a:bodyPr>
          <a:p>
            <a:r>
              <a:rPr lang="en-US" altLang="zh-CN"/>
              <a:t> </a:t>
            </a:r>
            <a:endParaRPr lang="en-US" altLang="zh-CN"/>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86000" y="33655"/>
            <a:ext cx="9798050" cy="6739255"/>
          </a:xfrm>
          <a:prstGeom prst="rect">
            <a:avLst/>
          </a:prstGeom>
        </p:spPr>
      </p:pic>
      <p:sp>
        <p:nvSpPr>
          <p:cNvPr id="6" name="文本框 5"/>
          <p:cNvSpPr txBox="1"/>
          <p:nvPr/>
        </p:nvSpPr>
        <p:spPr>
          <a:xfrm>
            <a:off x="33020" y="33655"/>
            <a:ext cx="2448000" cy="6831965"/>
          </a:xfrm>
          <a:prstGeom prst="rect">
            <a:avLst/>
          </a:prstGeom>
          <a:gradFill>
            <a:gsLst>
              <a:gs pos="0">
                <a:srgbClr val="007BD3"/>
              </a:gs>
              <a:gs pos="100000">
                <a:srgbClr val="034373"/>
              </a:gs>
            </a:gsLst>
            <a:lin ang="5400000" scaled="0"/>
          </a:gradFill>
        </p:spPr>
        <p:txBody>
          <a:bodyPr wrap="square" rtlCol="0">
            <a:spAutoFit/>
          </a:bodyPr>
          <a:p>
            <a:r>
              <a:rPr lang="en-US" altLang="zh-CN">
                <a:gradFill>
                  <a:gsLst>
                    <a:gs pos="0">
                      <a:srgbClr val="FECF40"/>
                    </a:gs>
                    <a:gs pos="100000">
                      <a:srgbClr val="846C21"/>
                    </a:gs>
                  </a:gsLst>
                  <a:path path="rect">
                    <a:fillToRect l="100000" b="100000"/>
                  </a:path>
                  <a:tileRect t="-100000" r="-100000"/>
                </a:gradFill>
              </a:rPr>
              <a:t>- </a:t>
            </a:r>
            <a:r>
              <a:rPr lang="zh-CN" altLang="en-US">
                <a:gradFill>
                  <a:gsLst>
                    <a:gs pos="0">
                      <a:srgbClr val="FECF40"/>
                    </a:gs>
                    <a:gs pos="100000">
                      <a:srgbClr val="846C21"/>
                    </a:gs>
                  </a:gsLst>
                  <a:path path="rect">
                    <a:fillToRect l="100000" b="100000"/>
                  </a:path>
                  <a:tileRect t="-100000" r="-100000"/>
                </a:gradFill>
              </a:rPr>
              <a:t>市调前网络调查</a:t>
            </a:r>
            <a:endParaRPr lang="zh-CN" altLang="en-US">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  片区生源分布</a:t>
            </a:r>
            <a:endParaRPr lang="zh-CN" altLang="en-US"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  唐山市校外培训机构设置标准</a:t>
            </a:r>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en-US" altLang="zh-CN">
                <a:gradFill>
                  <a:gsLst>
                    <a:gs pos="0">
                      <a:srgbClr val="FECF40"/>
                    </a:gs>
                    <a:gs pos="100000">
                      <a:srgbClr val="846C21"/>
                    </a:gs>
                  </a:gsLst>
                  <a:path path="rect">
                    <a:fillToRect l="100000" b="100000"/>
                  </a:path>
                  <a:tileRect t="-100000" r="-100000"/>
                </a:gradFill>
                <a:sym typeface="+mn-ea"/>
              </a:rPr>
              <a:t>- </a:t>
            </a:r>
            <a:r>
              <a:rPr lang="zh-CN" altLang="en-US">
                <a:gradFill>
                  <a:gsLst>
                    <a:gs pos="0">
                      <a:srgbClr val="FECF40"/>
                    </a:gs>
                    <a:gs pos="100000">
                      <a:srgbClr val="846C21"/>
                    </a:gs>
                  </a:gsLst>
                  <a:path path="rect">
                    <a:fillToRect l="100000" b="100000"/>
                  </a:path>
                  <a:tileRect t="-100000" r="-100000"/>
                </a:gradFill>
                <a:sym typeface="+mn-ea"/>
              </a:rPr>
              <a:t>市调中工作计划</a:t>
            </a:r>
            <a:endParaRPr lang="zh-CN" altLang="en-US">
              <a:gradFill>
                <a:gsLst>
                  <a:gs pos="0">
                    <a:srgbClr val="FECF40"/>
                  </a:gs>
                  <a:gs pos="100000">
                    <a:srgbClr val="846C21"/>
                  </a:gs>
                </a:gsLst>
                <a:path path="rect">
                  <a:fillToRect l="100000" b="100000"/>
                </a:path>
                <a:tileRect t="-100000" r="-100000"/>
              </a:gradFill>
            </a:endParaRPr>
          </a:p>
          <a:p>
            <a:r>
              <a:rPr lang="en-US" altLang="zh-CN">
                <a:gradFill>
                  <a:gsLst>
                    <a:gs pos="0">
                      <a:srgbClr val="FECF40"/>
                    </a:gs>
                    <a:gs pos="100000">
                      <a:srgbClr val="846C21"/>
                    </a:gs>
                  </a:gsLst>
                  <a:path path="rect">
                    <a:fillToRect l="100000" b="100000"/>
                  </a:path>
                  <a:tileRect t="-100000" r="-100000"/>
                </a:gradFill>
              </a:rPr>
              <a:t>  0624 </a:t>
            </a:r>
            <a:r>
              <a:rPr lang="zh-CN" altLang="en-US">
                <a:gradFill>
                  <a:gsLst>
                    <a:gs pos="0">
                      <a:srgbClr val="FECF40"/>
                    </a:gs>
                    <a:gs pos="100000">
                      <a:srgbClr val="846C21"/>
                    </a:gs>
                  </a:gsLst>
                  <a:path path="rect">
                    <a:fillToRect l="100000" b="100000"/>
                  </a:path>
                  <a:tileRect t="-100000" r="-100000"/>
                </a:gradFill>
              </a:rPr>
              <a:t>周一</a:t>
            </a:r>
            <a:endParaRPr lang="zh-CN" altLang="en-US">
              <a:gradFill>
                <a:gsLst>
                  <a:gs pos="0">
                    <a:srgbClr val="FECF40"/>
                  </a:gs>
                  <a:gs pos="100000">
                    <a:srgbClr val="846C21"/>
                  </a:gs>
                </a:gsLst>
                <a:path path="rect">
                  <a:fillToRect l="100000" b="100000"/>
                </a:path>
                <a:tileRect t="-100000" r="-100000"/>
              </a:gradFill>
            </a:endParaRPr>
          </a:p>
          <a:p>
            <a:r>
              <a:rPr lang="en-US" altLang="zh-CN" sz="1200">
                <a:gradFill>
                  <a:gsLst>
                    <a:gs pos="0">
                      <a:srgbClr val="FECF40"/>
                    </a:gs>
                    <a:gs pos="100000">
                      <a:srgbClr val="846C21"/>
                    </a:gs>
                  </a:gsLst>
                  <a:path path="rect">
                    <a:fillToRect l="100000" b="100000"/>
                  </a:path>
                  <a:tileRect t="-100000" r="-100000"/>
                </a:gradFill>
              </a:rPr>
              <a:t>  </a:t>
            </a:r>
            <a:r>
              <a:rPr lang="zh-CN" altLang="en-US" sz="1200">
                <a:gradFill>
                  <a:gsLst>
                    <a:gs pos="0">
                      <a:srgbClr val="FECF40"/>
                    </a:gs>
                    <a:gs pos="100000">
                      <a:srgbClr val="846C21"/>
                    </a:gs>
                  </a:gsLst>
                  <a:path path="rect">
                    <a:fillToRect l="100000" b="100000"/>
                  </a:path>
                  <a:tileRect t="-100000" r="-100000"/>
                </a:gradFill>
              </a:rPr>
              <a:t>开滦十中、万达小学</a:t>
            </a:r>
            <a:r>
              <a:rPr lang="en-US" altLang="zh-CN" sz="1200">
                <a:gradFill>
                  <a:gsLst>
                    <a:gs pos="0">
                      <a:srgbClr val="FECF40"/>
                    </a:gs>
                    <a:gs pos="100000">
                      <a:srgbClr val="846C21"/>
                    </a:gs>
                  </a:gsLst>
                  <a:path path="rect">
                    <a:fillToRect l="100000" b="100000"/>
                  </a:path>
                  <a:tileRect t="-100000" r="-100000"/>
                </a:gradFill>
              </a:rPr>
              <a:t>片区 </a:t>
            </a:r>
            <a:r>
              <a:rPr lang="zh-CN" altLang="en-US" sz="1200">
                <a:gradFill>
                  <a:gsLst>
                    <a:gs pos="0">
                      <a:srgbClr val="FECF40"/>
                    </a:gs>
                    <a:gs pos="100000">
                      <a:srgbClr val="846C21"/>
                    </a:gs>
                  </a:gsLst>
                  <a:path path="rect">
                    <a:fillToRect l="100000" b="100000"/>
                  </a:path>
                  <a:tileRect t="-100000" r="-100000"/>
                </a:gradFill>
              </a:rPr>
              <a:t>调研 </a:t>
            </a:r>
            <a:endParaRPr lang="zh-CN" altLang="en-US"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  唐山十中、西山路小学片区、福    </a:t>
            </a:r>
            <a:endParaRPr lang="zh-CN" altLang="en-US" sz="1200">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rPr>
              <a:t>  庄小学片区调研 </a:t>
            </a:r>
            <a:endParaRPr lang="zh-CN" altLang="en-US" sz="1200">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en-US" altLang="zh-CN">
                <a:gradFill>
                  <a:gsLst>
                    <a:gs pos="0">
                      <a:srgbClr val="FECF40"/>
                    </a:gs>
                    <a:gs pos="100000">
                      <a:srgbClr val="846C21"/>
                    </a:gs>
                  </a:gsLst>
                  <a:path path="rect">
                    <a:fillToRect l="100000" b="100000"/>
                  </a:path>
                  <a:tileRect t="-100000" r="-100000"/>
                </a:gradFill>
                <a:sym typeface="+mn-ea"/>
              </a:rPr>
              <a:t>  0625 </a:t>
            </a:r>
            <a:r>
              <a:rPr lang="zh-CN" altLang="en-US">
                <a:gradFill>
                  <a:gsLst>
                    <a:gs pos="0">
                      <a:srgbClr val="FECF40"/>
                    </a:gs>
                    <a:gs pos="100000">
                      <a:srgbClr val="846C21"/>
                    </a:gs>
                  </a:gsLst>
                  <a:path path="rect">
                    <a:fillToRect l="100000" b="100000"/>
                  </a:path>
                  <a:tileRect t="-100000" r="-100000"/>
                </a:gradFill>
                <a:sym typeface="+mn-ea"/>
              </a:rPr>
              <a:t>周二</a:t>
            </a:r>
            <a:endParaRPr lang="zh-CN" altLang="en-US">
              <a:gradFill>
                <a:gsLst>
                  <a:gs pos="0">
                    <a:srgbClr val="FECF40"/>
                  </a:gs>
                  <a:gs pos="100000">
                    <a:srgbClr val="846C21"/>
                  </a:gs>
                </a:gsLst>
                <a:path path="rect">
                  <a:fillToRect l="100000" b="100000"/>
                </a:path>
                <a:tileRect t="-100000" r="-100000"/>
              </a:gradFill>
            </a:endParaRPr>
          </a:p>
          <a:p>
            <a:r>
              <a:rPr lang="zh-CN" altLang="en-US" sz="1200">
                <a:gradFill>
                  <a:gsLst>
                    <a:gs pos="0">
                      <a:srgbClr val="FECF40"/>
                    </a:gs>
                    <a:gs pos="100000">
                      <a:srgbClr val="846C21"/>
                    </a:gs>
                  </a:gsLst>
                  <a:path path="rect">
                    <a:fillToRect l="100000" b="100000"/>
                  </a:path>
                  <a:tileRect t="-100000" r="-100000"/>
                </a:gradFill>
                <a:sym typeface="+mn-ea"/>
              </a:rPr>
              <a:t>  唐山十一中</a:t>
            </a:r>
            <a:r>
              <a:rPr lang="en-US" altLang="zh-CN" sz="1200">
                <a:gradFill>
                  <a:gsLst>
                    <a:gs pos="0">
                      <a:srgbClr val="FECF40"/>
                    </a:gs>
                    <a:gs pos="100000">
                      <a:srgbClr val="846C21"/>
                    </a:gs>
                  </a:gsLst>
                  <a:path path="rect">
                    <a:fillToRect l="100000" b="100000"/>
                  </a:path>
                  <a:tileRect t="-100000" r="-100000"/>
                </a:gradFill>
                <a:sym typeface="+mn-ea"/>
              </a:rPr>
              <a:t>片区 </a:t>
            </a:r>
            <a:r>
              <a:rPr lang="zh-CN" altLang="en-US" sz="1200">
                <a:gradFill>
                  <a:gsLst>
                    <a:gs pos="0">
                      <a:srgbClr val="FECF40"/>
                    </a:gs>
                    <a:gs pos="100000">
                      <a:srgbClr val="846C21"/>
                    </a:gs>
                  </a:gsLst>
                  <a:path path="rect">
                    <a:fillToRect l="100000" b="100000"/>
                  </a:path>
                  <a:tileRect t="-100000" r="-100000"/>
                </a:gradFill>
                <a:sym typeface="+mn-ea"/>
              </a:rPr>
              <a:t>调研</a:t>
            </a:r>
            <a:endParaRPr lang="zh-CN" altLang="en-US" sz="1200">
              <a:gradFill>
                <a:gsLst>
                  <a:gs pos="0">
                    <a:srgbClr val="FECF40"/>
                  </a:gs>
                  <a:gs pos="100000">
                    <a:srgbClr val="846C21"/>
                  </a:gs>
                </a:gsLst>
                <a:path path="rect">
                  <a:fillToRect l="100000" b="100000"/>
                </a:path>
                <a:tileRect t="-100000" r="-100000"/>
              </a:gradFill>
              <a:sym typeface="+mn-ea"/>
            </a:endParaRPr>
          </a:p>
          <a:p>
            <a:r>
              <a:rPr lang="zh-CN" altLang="en-US" sz="1200">
                <a:gradFill>
                  <a:gsLst>
                    <a:gs pos="0">
                      <a:srgbClr val="FECF40"/>
                    </a:gs>
                    <a:gs pos="100000">
                      <a:srgbClr val="846C21"/>
                    </a:gs>
                  </a:gsLst>
                  <a:path path="rect">
                    <a:fillToRect l="100000" b="100000"/>
                  </a:path>
                  <a:tileRect t="-100000" r="-100000"/>
                </a:gradFill>
                <a:sym typeface="+mn-ea"/>
              </a:rPr>
              <a:t>  路南区实验小学片区 调研</a:t>
            </a:r>
            <a:endParaRPr lang="zh-CN" altLang="en-US" sz="1200">
              <a:gradFill>
                <a:gsLst>
                  <a:gs pos="0">
                    <a:srgbClr val="FECF40"/>
                  </a:gs>
                  <a:gs pos="100000">
                    <a:srgbClr val="846C21"/>
                  </a:gs>
                </a:gsLst>
                <a:path path="rect">
                  <a:fillToRect l="100000" b="100000"/>
                </a:path>
                <a:tileRect t="-100000" r="-100000"/>
              </a:gradFill>
              <a:sym typeface="+mn-ea"/>
            </a:endParaRPr>
          </a:p>
          <a:p>
            <a:endParaRPr lang="zh-CN" altLang="en-US" sz="1200">
              <a:gradFill>
                <a:gsLst>
                  <a:gs pos="0">
                    <a:srgbClr val="FECF40"/>
                  </a:gs>
                  <a:gs pos="100000">
                    <a:srgbClr val="846C21"/>
                  </a:gs>
                </a:gsLst>
                <a:path path="rect">
                  <a:fillToRect l="100000" b="100000"/>
                </a:path>
                <a:tileRect t="-100000" r="-100000"/>
              </a:gradFill>
              <a:sym typeface="+mn-ea"/>
            </a:endParaRPr>
          </a:p>
          <a:p>
            <a:r>
              <a:rPr lang="en-US" altLang="zh-CN">
                <a:gradFill>
                  <a:gsLst>
                    <a:gs pos="0">
                      <a:srgbClr val="FECF40"/>
                    </a:gs>
                    <a:gs pos="100000">
                      <a:srgbClr val="846C21"/>
                    </a:gs>
                  </a:gsLst>
                  <a:path path="rect">
                    <a:fillToRect l="100000" b="100000"/>
                  </a:path>
                  <a:tileRect t="-100000" r="-100000"/>
                </a:gradFill>
                <a:sym typeface="+mn-ea"/>
              </a:rPr>
              <a:t>  0626 </a:t>
            </a:r>
            <a:r>
              <a:rPr lang="zh-CN" altLang="en-US">
                <a:gradFill>
                  <a:gsLst>
                    <a:gs pos="0">
                      <a:srgbClr val="FECF40"/>
                    </a:gs>
                    <a:gs pos="100000">
                      <a:srgbClr val="846C21"/>
                    </a:gs>
                  </a:gsLst>
                  <a:path path="rect">
                    <a:fillToRect l="100000" b="100000"/>
                  </a:path>
                  <a:tileRect t="-100000" r="-100000"/>
                </a:gradFill>
                <a:sym typeface="+mn-ea"/>
              </a:rPr>
              <a:t>周三</a:t>
            </a:r>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sym typeface="+mn-ea"/>
              </a:rPr>
              <a:t>  </a:t>
            </a:r>
            <a:r>
              <a:rPr lang="zh-CN" altLang="en-US" sz="1200">
                <a:gradFill>
                  <a:gsLst>
                    <a:gs pos="0">
                      <a:srgbClr val="FECF40"/>
                    </a:gs>
                    <a:gs pos="100000">
                      <a:srgbClr val="846C21"/>
                    </a:gs>
                  </a:gsLst>
                  <a:path path="rect">
                    <a:fillToRect l="100000" b="100000"/>
                  </a:path>
                  <a:tileRect t="-100000" r="-100000"/>
                </a:gradFill>
                <a:sym typeface="+mn-ea"/>
              </a:rPr>
              <a:t>视情况派市调专员 尽调</a:t>
            </a:r>
            <a:endParaRPr lang="zh-CN" altLang="en-US" sz="1200">
              <a:gradFill>
                <a:gsLst>
                  <a:gs pos="0">
                    <a:srgbClr val="FECF40"/>
                  </a:gs>
                  <a:gs pos="100000">
                    <a:srgbClr val="846C21"/>
                  </a:gs>
                </a:gsLst>
                <a:path path="rect">
                  <a:fillToRect l="100000" b="100000"/>
                </a:path>
                <a:tileRect t="-100000" r="-100000"/>
              </a:gradFill>
              <a:sym typeface="+mn-ea"/>
            </a:endParaRPr>
          </a:p>
          <a:p>
            <a:r>
              <a:rPr lang="zh-CN" altLang="en-US" sz="1200">
                <a:gradFill>
                  <a:gsLst>
                    <a:gs pos="0">
                      <a:srgbClr val="FECF40"/>
                    </a:gs>
                    <a:gs pos="100000">
                      <a:srgbClr val="846C21"/>
                    </a:gs>
                  </a:gsLst>
                  <a:path path="rect">
                    <a:fillToRect l="100000" b="100000"/>
                  </a:path>
                  <a:tileRect t="-100000" r="-100000"/>
                </a:gradFill>
                <a:sym typeface="+mn-ea"/>
              </a:rPr>
              <a:t>   竞品调查、地段选址分析</a:t>
            </a:r>
            <a:endParaRPr lang="zh-CN" altLang="en-US" sz="1200">
              <a:gradFill>
                <a:gsLst>
                  <a:gs pos="0">
                    <a:srgbClr val="FECF40"/>
                  </a:gs>
                  <a:gs pos="100000">
                    <a:srgbClr val="846C21"/>
                  </a:gs>
                </a:gsLst>
                <a:path path="rect">
                  <a:fillToRect l="100000" b="100000"/>
                </a:path>
                <a:tileRect t="-100000" r="-100000"/>
              </a:gradFill>
              <a:sym typeface="+mn-ea"/>
            </a:endParaRPr>
          </a:p>
          <a:p>
            <a:endParaRPr lang="zh-CN" altLang="en-US" sz="1200">
              <a:gradFill>
                <a:gsLst>
                  <a:gs pos="0">
                    <a:srgbClr val="FECF40"/>
                  </a:gs>
                  <a:gs pos="100000">
                    <a:srgbClr val="846C21"/>
                  </a:gs>
                </a:gsLst>
                <a:path path="rect">
                  <a:fillToRect l="100000" b="100000"/>
                </a:path>
                <a:tileRect t="-100000" r="-100000"/>
              </a:gradFill>
              <a:sym typeface="+mn-ea"/>
            </a:endParaRPr>
          </a:p>
          <a:p>
            <a:r>
              <a:rPr lang="zh-CN" altLang="en-US" sz="1200">
                <a:gradFill>
                  <a:gsLst>
                    <a:gs pos="0">
                      <a:srgbClr val="FECF40"/>
                    </a:gs>
                    <a:gs pos="100000">
                      <a:srgbClr val="846C21"/>
                    </a:gs>
                  </a:gsLst>
                  <a:path path="rect">
                    <a:fillToRect l="100000" b="100000"/>
                  </a:path>
                  <a:tileRect t="-100000" r="-100000"/>
                </a:gradFill>
                <a:sym typeface="+mn-ea"/>
              </a:rPr>
              <a:t>  </a:t>
            </a:r>
            <a:endParaRPr lang="zh-CN" altLang="en-US">
              <a:gradFill>
                <a:gsLst>
                  <a:gs pos="0">
                    <a:srgbClr val="FECF40"/>
                  </a:gs>
                  <a:gs pos="100000">
                    <a:srgbClr val="846C21"/>
                  </a:gs>
                </a:gsLst>
                <a:path path="rect">
                  <a:fillToRect l="100000" b="100000"/>
                </a:path>
                <a:tileRect t="-100000" r="-100000"/>
              </a:gradFill>
              <a:sym typeface="+mn-ea"/>
            </a:endParaRPr>
          </a:p>
          <a:p>
            <a:r>
              <a:rPr lang="en-US" altLang="zh-CN">
                <a:gradFill>
                  <a:gsLst>
                    <a:gs pos="0">
                      <a:srgbClr val="FECF40"/>
                    </a:gs>
                    <a:gs pos="100000">
                      <a:srgbClr val="846C21"/>
                    </a:gs>
                  </a:gsLst>
                  <a:path path="rect">
                    <a:fillToRect l="100000" b="100000"/>
                  </a:path>
                  <a:tileRect t="-100000" r="-100000"/>
                </a:gradFill>
                <a:sym typeface="+mn-ea"/>
              </a:rPr>
              <a:t>- </a:t>
            </a:r>
            <a:r>
              <a:rPr lang="zh-CN" altLang="en-US">
                <a:gradFill>
                  <a:gsLst>
                    <a:gs pos="0">
                      <a:srgbClr val="FECF40"/>
                    </a:gs>
                    <a:gs pos="100000">
                      <a:srgbClr val="846C21"/>
                    </a:gs>
                  </a:gsLst>
                  <a:path path="rect">
                    <a:fillToRect l="100000" b="100000"/>
                  </a:path>
                  <a:tileRect t="-100000" r="-100000"/>
                </a:gradFill>
                <a:sym typeface="+mn-ea"/>
              </a:rPr>
              <a:t>市调后工作总结</a:t>
            </a:r>
            <a:endParaRPr lang="zh-CN" altLang="en-US">
              <a:gradFill>
                <a:gsLst>
                  <a:gs pos="0">
                    <a:srgbClr val="FECF40"/>
                  </a:gs>
                  <a:gs pos="100000">
                    <a:srgbClr val="846C21"/>
                  </a:gs>
                </a:gsLst>
                <a:path path="rect">
                  <a:fillToRect l="100000" b="100000"/>
                </a:path>
                <a:tileRect t="-100000" r="-100000"/>
              </a:gradFill>
              <a:sym typeface="+mn-ea"/>
            </a:endParaRPr>
          </a:p>
          <a:p>
            <a:r>
              <a:rPr lang="zh-CN" altLang="en-US">
                <a:gradFill>
                  <a:gsLst>
                    <a:gs pos="0">
                      <a:srgbClr val="FECF40"/>
                    </a:gs>
                    <a:gs pos="100000">
                      <a:srgbClr val="846C21"/>
                    </a:gs>
                  </a:gsLst>
                  <a:path path="rect">
                    <a:fillToRect l="100000" b="100000"/>
                  </a:path>
                  <a:tileRect t="-100000" r="-100000"/>
                </a:gradFill>
                <a:sym typeface="+mn-ea"/>
              </a:rPr>
              <a:t>  </a:t>
            </a:r>
            <a:r>
              <a:rPr lang="en-US" altLang="zh-CN" sz="1200">
                <a:gradFill>
                  <a:gsLst>
                    <a:gs pos="0">
                      <a:srgbClr val="FECF40"/>
                    </a:gs>
                    <a:gs pos="100000">
                      <a:srgbClr val="846C21"/>
                    </a:gs>
                  </a:gsLst>
                  <a:path path="rect">
                    <a:fillToRect l="100000" b="100000"/>
                  </a:path>
                  <a:tileRect t="-100000" r="-100000"/>
                </a:gradFill>
                <a:sym typeface="+mn-ea"/>
              </a:rPr>
              <a:t>1.</a:t>
            </a:r>
            <a:r>
              <a:rPr lang="zh-CN" altLang="en-US" sz="1200">
                <a:gradFill>
                  <a:gsLst>
                    <a:gs pos="0">
                      <a:srgbClr val="FECF40"/>
                    </a:gs>
                    <a:gs pos="100000">
                      <a:srgbClr val="846C21"/>
                    </a:gs>
                  </a:gsLst>
                  <a:path path="rect">
                    <a:fillToRect l="100000" b="100000"/>
                  </a:path>
                  <a:tileRect t="-100000" r="-100000"/>
                </a:gradFill>
                <a:sym typeface="+mn-ea"/>
              </a:rPr>
              <a:t>分析片区</a:t>
            </a:r>
            <a:endParaRPr lang="zh-CN" altLang="en-US" sz="1200">
              <a:gradFill>
                <a:gsLst>
                  <a:gs pos="0">
                    <a:srgbClr val="FECF40"/>
                  </a:gs>
                  <a:gs pos="100000">
                    <a:srgbClr val="846C21"/>
                  </a:gs>
                </a:gsLst>
                <a:path path="rect">
                  <a:fillToRect l="100000" b="100000"/>
                </a:path>
                <a:tileRect t="-100000" r="-100000"/>
              </a:gradFill>
              <a:sym typeface="+mn-ea"/>
            </a:endParaRPr>
          </a:p>
          <a:p>
            <a:r>
              <a:rPr lang="zh-CN" altLang="en-US" sz="1200">
                <a:gradFill>
                  <a:gsLst>
                    <a:gs pos="0">
                      <a:srgbClr val="FECF40"/>
                    </a:gs>
                    <a:gs pos="100000">
                      <a:srgbClr val="846C21"/>
                    </a:gs>
                  </a:gsLst>
                  <a:path path="rect">
                    <a:fillToRect l="100000" b="100000"/>
                  </a:path>
                  <a:tileRect t="-100000" r="-100000"/>
                </a:gradFill>
                <a:sym typeface="+mn-ea"/>
              </a:rPr>
              <a:t>   </a:t>
            </a:r>
            <a:r>
              <a:rPr lang="en-US" altLang="zh-CN" sz="1200">
                <a:gradFill>
                  <a:gsLst>
                    <a:gs pos="0">
                      <a:srgbClr val="FECF40"/>
                    </a:gs>
                    <a:gs pos="100000">
                      <a:srgbClr val="846C21"/>
                    </a:gs>
                  </a:gsLst>
                  <a:path path="rect">
                    <a:fillToRect l="100000" b="100000"/>
                  </a:path>
                  <a:tileRect t="-100000" r="-100000"/>
                </a:gradFill>
                <a:sym typeface="+mn-ea"/>
              </a:rPr>
              <a:t>2.</a:t>
            </a:r>
            <a:r>
              <a:rPr lang="zh-CN" altLang="en-US" sz="1200">
                <a:gradFill>
                  <a:gsLst>
                    <a:gs pos="0">
                      <a:srgbClr val="FECF40"/>
                    </a:gs>
                    <a:gs pos="100000">
                      <a:srgbClr val="846C21"/>
                    </a:gs>
                  </a:gsLst>
                  <a:path path="rect">
                    <a:fillToRect l="100000" b="100000"/>
                  </a:path>
                  <a:tileRect t="-100000" r="-100000"/>
                </a:gradFill>
                <a:sym typeface="+mn-ea"/>
              </a:rPr>
              <a:t>规划片区</a:t>
            </a:r>
            <a:endParaRPr lang="zh-CN" altLang="en-US" sz="1200">
              <a:gradFill>
                <a:gsLst>
                  <a:gs pos="0">
                    <a:srgbClr val="FECF40"/>
                  </a:gs>
                  <a:gs pos="100000">
                    <a:srgbClr val="846C21"/>
                  </a:gs>
                </a:gsLst>
                <a:path path="rect">
                  <a:fillToRect l="100000" b="100000"/>
                </a:path>
                <a:tileRect t="-100000" r="-100000"/>
              </a:gradFill>
              <a:sym typeface="+mn-ea"/>
            </a:endParaRPr>
          </a:p>
          <a:p>
            <a:r>
              <a:rPr lang="zh-CN" altLang="en-US" sz="1200">
                <a:gradFill>
                  <a:gsLst>
                    <a:gs pos="0">
                      <a:srgbClr val="FECF40"/>
                    </a:gs>
                    <a:gs pos="100000">
                      <a:srgbClr val="846C21"/>
                    </a:gs>
                  </a:gsLst>
                  <a:path path="rect">
                    <a:fillToRect l="100000" b="100000"/>
                  </a:path>
                  <a:tileRect t="-100000" r="-100000"/>
                </a:gradFill>
                <a:sym typeface="+mn-ea"/>
              </a:rPr>
              <a:t>   </a:t>
            </a:r>
            <a:r>
              <a:rPr lang="en-US" altLang="zh-CN" sz="1200">
                <a:gradFill>
                  <a:gsLst>
                    <a:gs pos="0">
                      <a:srgbClr val="FECF40"/>
                    </a:gs>
                    <a:gs pos="100000">
                      <a:srgbClr val="846C21"/>
                    </a:gs>
                  </a:gsLst>
                  <a:path path="rect">
                    <a:fillToRect l="100000" b="100000"/>
                  </a:path>
                  <a:tileRect t="-100000" r="-100000"/>
                </a:gradFill>
                <a:sym typeface="+mn-ea"/>
              </a:rPr>
              <a:t>3.</a:t>
            </a:r>
            <a:r>
              <a:rPr lang="zh-CN" altLang="en-US" sz="1200">
                <a:gradFill>
                  <a:gsLst>
                    <a:gs pos="0">
                      <a:srgbClr val="FECF40"/>
                    </a:gs>
                    <a:gs pos="100000">
                      <a:srgbClr val="846C21"/>
                    </a:gs>
                  </a:gsLst>
                  <a:path path="rect">
                    <a:fillToRect l="100000" b="100000"/>
                  </a:path>
                  <a:tileRect t="-100000" r="-100000"/>
                </a:gradFill>
                <a:sym typeface="+mn-ea"/>
              </a:rPr>
              <a:t>意向选址</a:t>
            </a:r>
            <a:endParaRPr lang="zh-CN" altLang="en-US" sz="1200">
              <a:gradFill>
                <a:gsLst>
                  <a:gs pos="0">
                    <a:srgbClr val="FECF40"/>
                  </a:gs>
                  <a:gs pos="100000">
                    <a:srgbClr val="846C21"/>
                  </a:gs>
                </a:gsLst>
                <a:path path="rect">
                  <a:fillToRect l="100000" b="100000"/>
                </a:path>
                <a:tileRect t="-100000" r="-100000"/>
              </a:gradFill>
              <a:sym typeface="+mn-ea"/>
            </a:endParaRPr>
          </a:p>
          <a:p>
            <a:r>
              <a:rPr lang="zh-CN" altLang="en-US" sz="1200">
                <a:gradFill>
                  <a:gsLst>
                    <a:gs pos="0">
                      <a:srgbClr val="FECF40"/>
                    </a:gs>
                    <a:gs pos="100000">
                      <a:srgbClr val="846C21"/>
                    </a:gs>
                  </a:gsLst>
                  <a:path path="rect">
                    <a:fillToRect l="100000" b="100000"/>
                  </a:path>
                  <a:tileRect t="-100000" r="-100000"/>
                </a:gradFill>
                <a:sym typeface="+mn-ea"/>
              </a:rPr>
              <a:t>   </a:t>
            </a:r>
            <a:endParaRPr lang="zh-CN" altLang="en-US" sz="1200">
              <a:gradFill>
                <a:gsLst>
                  <a:gs pos="0">
                    <a:srgbClr val="FECF40"/>
                  </a:gs>
                  <a:gs pos="100000">
                    <a:srgbClr val="846C21"/>
                  </a:gs>
                </a:gsLst>
                <a:path path="rect">
                  <a:fillToRect l="100000" b="100000"/>
                </a:path>
                <a:tileRect t="-100000" r="-100000"/>
              </a:gradFill>
              <a:sym typeface="+mn-ea"/>
            </a:endParaRPr>
          </a:p>
          <a:p>
            <a:r>
              <a:rPr lang="en-US" altLang="zh-CN">
                <a:gradFill>
                  <a:gsLst>
                    <a:gs pos="0">
                      <a:srgbClr val="FECF40"/>
                    </a:gs>
                    <a:gs pos="100000">
                      <a:srgbClr val="846C21"/>
                    </a:gs>
                  </a:gsLst>
                  <a:path path="rect">
                    <a:fillToRect l="100000" b="100000"/>
                  </a:path>
                  <a:tileRect t="-100000" r="-100000"/>
                </a:gradFill>
                <a:sym typeface="+mn-ea"/>
              </a:rPr>
              <a:t>- </a:t>
            </a:r>
            <a:r>
              <a:rPr lang="zh-CN" altLang="en-US">
                <a:gradFill>
                  <a:gsLst>
                    <a:gs pos="0">
                      <a:srgbClr val="FECF40"/>
                    </a:gs>
                    <a:gs pos="100000">
                      <a:srgbClr val="846C21"/>
                    </a:gs>
                  </a:gsLst>
                  <a:path path="rect">
                    <a:fillToRect l="100000" b="100000"/>
                  </a:path>
                  <a:tileRect t="-100000" r="-100000"/>
                </a:gradFill>
                <a:sym typeface="+mn-ea"/>
              </a:rPr>
              <a:t>项目过会及签约</a:t>
            </a:r>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p:txBody>
      </p:sp>
      <p:sp>
        <p:nvSpPr>
          <p:cNvPr id="4" name="文本框 3"/>
          <p:cNvSpPr txBox="1"/>
          <p:nvPr/>
        </p:nvSpPr>
        <p:spPr>
          <a:xfrm>
            <a:off x="11144250" y="74930"/>
            <a:ext cx="936000" cy="368300"/>
          </a:xfrm>
          <a:prstGeom prst="rect">
            <a:avLst/>
          </a:prstGeom>
          <a:gradFill>
            <a:gsLst>
              <a:gs pos="0">
                <a:srgbClr val="007BD3">
                  <a:alpha val="0"/>
                </a:srgbClr>
              </a:gs>
              <a:gs pos="100000">
                <a:srgbClr val="034373"/>
              </a:gs>
            </a:gsLst>
            <a:lin ang="18900000" scaled="0"/>
          </a:gradFill>
          <a:ln w="38100" cmpd="sng">
            <a:solidFill>
              <a:srgbClr val="00B0F0"/>
            </a:solidFill>
            <a:prstDash val="solid"/>
          </a:ln>
        </p:spPr>
        <p:txBody>
          <a:bodyPr wrap="square" rtlCol="0">
            <a:spAutoFit/>
          </a:bodyPr>
          <a:p>
            <a:pPr algn="r"/>
            <a:r>
              <a:rPr lang="zh-CN" altLang="en-US">
                <a:gradFill>
                  <a:gsLst>
                    <a:gs pos="0">
                      <a:srgbClr val="FECF40"/>
                    </a:gs>
                    <a:gs pos="100000">
                      <a:srgbClr val="846C21"/>
                    </a:gs>
                  </a:gsLst>
                  <a:path path="rect">
                    <a:fillToRect l="100000" b="100000"/>
                  </a:path>
                  <a:tileRect t="-100000" r="-100000"/>
                </a:gradFill>
              </a:rPr>
              <a:t>市调前</a:t>
            </a:r>
            <a:endParaRPr lang="zh-CN" altLang="en-US">
              <a:gradFill>
                <a:gsLst>
                  <a:gs pos="0">
                    <a:srgbClr val="FECF40"/>
                  </a:gs>
                  <a:gs pos="100000">
                    <a:srgbClr val="846C21"/>
                  </a:gs>
                </a:gsLst>
                <a:path path="rect">
                  <a:fillToRect l="100000" b="100000"/>
                </a:path>
                <a:tileRect t="-100000" r="-100000"/>
              </a:gradFill>
            </a:endParaRPr>
          </a:p>
        </p:txBody>
      </p:sp>
    </p:spTree>
    <p:custDataLst>
      <p:tags r:id="rId2"/>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5</a:t>
            </a:r>
            <a:r>
              <a:rPr>
                <a:sym typeface="+mn-ea"/>
              </a:rPr>
              <a:t>年盈利预测</a:t>
            </a:r>
            <a:r>
              <a:rPr sz="1800" b="0">
                <a:sym typeface="+mn-ea"/>
              </a:rPr>
              <a:t>（假设每个学生只报</a:t>
            </a:r>
            <a:r>
              <a:rPr lang="en-US" altLang="zh-CN" sz="1800" b="0">
                <a:sym typeface="+mn-ea"/>
              </a:rPr>
              <a:t>1</a:t>
            </a:r>
            <a:r>
              <a:rPr sz="1800" b="0">
                <a:sym typeface="+mn-ea"/>
              </a:rPr>
              <a:t>科）</a:t>
            </a:r>
            <a:br>
              <a:rPr sz="1800" b="0">
                <a:sym typeface="+mn-ea"/>
              </a:rPr>
            </a:br>
            <a:endParaRPr lang="zh-CN" altLang="en-US" sz="1800" b="0">
              <a:sym typeface="+mn-ea"/>
            </a:endParaRPr>
          </a:p>
        </p:txBody>
      </p:sp>
      <p:pic>
        <p:nvPicPr>
          <p:cNvPr id="3" name="图片 2"/>
          <p:cNvPicPr>
            <a:picLocks noChangeAspect="1"/>
          </p:cNvPicPr>
          <p:nvPr/>
        </p:nvPicPr>
        <p:blipFill>
          <a:blip r:embed="rId1"/>
          <a:stretch>
            <a:fillRect/>
          </a:stretch>
        </p:blipFill>
        <p:spPr>
          <a:xfrm>
            <a:off x="2199640" y="885190"/>
            <a:ext cx="7792720" cy="5678805"/>
          </a:xfrm>
          <a:prstGeom prst="rect">
            <a:avLst/>
          </a:prstGeom>
        </p:spPr>
      </p:pic>
    </p:spTree>
    <p:custDataLst>
      <p:tags r:id="rId2"/>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a:sym typeface="+mn-ea"/>
              </a:rPr>
              <a:t>5</a:t>
            </a:r>
            <a:r>
              <a:rPr>
                <a:sym typeface="+mn-ea"/>
              </a:rPr>
              <a:t>年盈利预测</a:t>
            </a:r>
            <a:r>
              <a:rPr sz="1800" b="0">
                <a:sym typeface="+mn-ea"/>
              </a:rPr>
              <a:t>（假设每个学生只报</a:t>
            </a:r>
            <a:r>
              <a:rPr lang="en-US" altLang="zh-CN" sz="1800" b="0">
                <a:sym typeface="+mn-ea"/>
              </a:rPr>
              <a:t>2</a:t>
            </a:r>
            <a:r>
              <a:rPr sz="1800" b="0">
                <a:sym typeface="+mn-ea"/>
              </a:rPr>
              <a:t>科）</a:t>
            </a:r>
            <a:br>
              <a:rPr sz="1800" b="0">
                <a:sym typeface="+mn-ea"/>
              </a:rPr>
            </a:br>
            <a:endParaRPr lang="zh-CN" altLang="en-US" sz="1800" b="0">
              <a:sym typeface="+mn-ea"/>
            </a:endParaRPr>
          </a:p>
        </p:txBody>
      </p:sp>
      <p:pic>
        <p:nvPicPr>
          <p:cNvPr id="2" name="图片 1"/>
          <p:cNvPicPr>
            <a:picLocks noChangeAspect="1"/>
          </p:cNvPicPr>
          <p:nvPr/>
        </p:nvPicPr>
        <p:blipFill>
          <a:blip r:embed="rId1"/>
          <a:stretch>
            <a:fillRect/>
          </a:stretch>
        </p:blipFill>
        <p:spPr>
          <a:xfrm>
            <a:off x="2283460" y="885190"/>
            <a:ext cx="7998460" cy="5829300"/>
          </a:xfrm>
          <a:prstGeom prst="rect">
            <a:avLst/>
          </a:prstGeom>
        </p:spPr>
      </p:pic>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2706370"/>
            <a:ext cx="11837035" cy="1445260"/>
          </a:xfrm>
          <a:prstGeom prst="rect">
            <a:avLst/>
          </a:prstGeom>
          <a:noFill/>
        </p:spPr>
        <p:txBody>
          <a:bodyPr wrap="square" rtlCol="0" anchor="t">
            <a:spAutoFit/>
          </a:bodyPr>
          <a:p>
            <a:pPr algn="ctr"/>
            <a:r>
              <a:rPr lang="zh-CN" altLang="en-US" sz="8800"/>
              <a:t>附</a:t>
            </a:r>
            <a:r>
              <a:rPr lang="en-US" altLang="zh-CN" sz="8800"/>
              <a:t>3</a:t>
            </a:r>
            <a:r>
              <a:rPr lang="zh-CN" altLang="en-US" sz="8800"/>
              <a:t>：合作流程</a:t>
            </a:r>
            <a:endParaRPr lang="en-US" altLang="zh-CN" sz="8800"/>
          </a:p>
        </p:txBody>
      </p:sp>
      <p:sp>
        <p:nvSpPr>
          <p:cNvPr id="3" name="文本框 2"/>
          <p:cNvSpPr txBox="1"/>
          <p:nvPr/>
        </p:nvSpPr>
        <p:spPr>
          <a:xfrm>
            <a:off x="4826000" y="4340225"/>
            <a:ext cx="5589270" cy="368300"/>
          </a:xfrm>
          <a:prstGeom prst="rect">
            <a:avLst/>
          </a:prstGeom>
          <a:noFill/>
        </p:spPr>
        <p:txBody>
          <a:bodyPr wrap="square" rtlCol="0" anchor="t">
            <a:spAutoFit/>
          </a:bodyPr>
          <a:p>
            <a:r>
              <a:rPr lang="en-US" altLang="zh-CN"/>
              <a:t> </a:t>
            </a:r>
            <a:endParaRPr lang="en-US" altLang="zh-CN"/>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合作流程</a:t>
            </a:r>
            <a:endParaRPr lang="zh-CN" altLang="en-US"/>
          </a:p>
        </p:txBody>
      </p:sp>
      <p:pic>
        <p:nvPicPr>
          <p:cNvPr id="4" name="图片占位符 3"/>
          <p:cNvPicPr>
            <a:picLocks noChangeAspect="1"/>
          </p:cNvPicPr>
          <p:nvPr>
            <p:ph type="pic" idx="1"/>
          </p:nvPr>
        </p:nvPicPr>
        <p:blipFill>
          <a:blip r:embed="rId1"/>
          <a:stretch>
            <a:fillRect/>
          </a:stretch>
        </p:blipFill>
        <p:spPr>
          <a:xfrm>
            <a:off x="767080" y="819785"/>
            <a:ext cx="11234420" cy="5899785"/>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2706370"/>
            <a:ext cx="11837035" cy="1445260"/>
          </a:xfrm>
          <a:prstGeom prst="rect">
            <a:avLst/>
          </a:prstGeom>
          <a:noFill/>
        </p:spPr>
        <p:txBody>
          <a:bodyPr wrap="square" rtlCol="0" anchor="t">
            <a:spAutoFit/>
          </a:bodyPr>
          <a:p>
            <a:pPr algn="ctr"/>
            <a:r>
              <a:rPr lang="zh-CN" altLang="en-US" sz="8800"/>
              <a:t>运营支持</a:t>
            </a:r>
            <a:endParaRPr lang="en-US" altLang="zh-CN" sz="8800"/>
          </a:p>
        </p:txBody>
      </p:sp>
      <p:sp>
        <p:nvSpPr>
          <p:cNvPr id="3" name="文本框 2"/>
          <p:cNvSpPr txBox="1"/>
          <p:nvPr/>
        </p:nvSpPr>
        <p:spPr>
          <a:xfrm>
            <a:off x="4826000" y="4340225"/>
            <a:ext cx="5589270" cy="368300"/>
          </a:xfrm>
          <a:prstGeom prst="rect">
            <a:avLst/>
          </a:prstGeom>
          <a:noFill/>
        </p:spPr>
        <p:txBody>
          <a:bodyPr wrap="square" rtlCol="0" anchor="t">
            <a:spAutoFit/>
          </a:bodyPr>
          <a:p>
            <a:r>
              <a:rPr lang="en-US" altLang="zh-CN"/>
              <a:t> </a:t>
            </a:r>
            <a:endParaRPr lang="en-US" altLang="zh-CN"/>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启动期支持内容</a:t>
            </a:r>
            <a:endParaRPr lang="zh-CN" altLang="en-US"/>
          </a:p>
        </p:txBody>
      </p:sp>
      <p:pic>
        <p:nvPicPr>
          <p:cNvPr id="4" name="图片占位符 3"/>
          <p:cNvPicPr>
            <a:picLocks noChangeAspect="1"/>
          </p:cNvPicPr>
          <p:nvPr>
            <p:ph type="pic" idx="1"/>
          </p:nvPr>
        </p:nvPicPr>
        <p:blipFill>
          <a:blip r:embed="rId1"/>
          <a:stretch>
            <a:fillRect/>
          </a:stretch>
        </p:blipFill>
        <p:spPr>
          <a:xfrm>
            <a:off x="321310" y="1058545"/>
            <a:ext cx="12002135" cy="5523865"/>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运营期支持内容</a:t>
            </a:r>
            <a:endParaRPr lang="zh-CN" altLang="en-US"/>
          </a:p>
        </p:txBody>
      </p:sp>
      <p:pic>
        <p:nvPicPr>
          <p:cNvPr id="5" name="图片占位符 4"/>
          <p:cNvPicPr>
            <a:picLocks noChangeAspect="1"/>
          </p:cNvPicPr>
          <p:nvPr>
            <p:ph type="pic" idx="1"/>
          </p:nvPr>
        </p:nvPicPr>
        <p:blipFill>
          <a:blip r:embed="rId1"/>
          <a:stretch>
            <a:fillRect/>
          </a:stretch>
        </p:blipFill>
        <p:spPr>
          <a:xfrm>
            <a:off x="669925" y="1101725"/>
            <a:ext cx="10789285" cy="4937125"/>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启动期 </a:t>
            </a:r>
            <a:r>
              <a:rPr>
                <a:sym typeface="+mn-ea"/>
              </a:rPr>
              <a:t>支持项目</a:t>
            </a:r>
            <a:r>
              <a:rPr lang="en-US" altLang="zh-CN">
                <a:sym typeface="+mn-ea"/>
              </a:rPr>
              <a:t>(</a:t>
            </a:r>
            <a:r>
              <a:rPr>
                <a:sym typeface="+mn-ea"/>
              </a:rPr>
              <a:t>1906版</a:t>
            </a:r>
            <a:r>
              <a:rPr lang="en-US" altLang="zh-CN">
                <a:sym typeface="+mn-ea"/>
              </a:rPr>
              <a:t>)</a:t>
            </a:r>
            <a:br>
              <a:rPr lang="en-US" altLang="zh-CN"/>
            </a:br>
            <a:endParaRPr lang="zh-CN" altLang="en-US"/>
          </a:p>
        </p:txBody>
      </p:sp>
      <p:graphicFrame>
        <p:nvGraphicFramePr>
          <p:cNvPr id="5" name="表格 4"/>
          <p:cNvGraphicFramePr/>
          <p:nvPr/>
        </p:nvGraphicFramePr>
        <p:xfrm>
          <a:off x="669925" y="958215"/>
          <a:ext cx="10852785" cy="5725160"/>
        </p:xfrm>
        <a:graphic>
          <a:graphicData uri="http://schemas.openxmlformats.org/drawingml/2006/table">
            <a:tbl>
              <a:tblPr firstRow="1" bandRow="1">
                <a:tableStyleId>{5C22544A-7EE6-4342-B048-85BDC9FD1C3A}</a:tableStyleId>
              </a:tblPr>
              <a:tblGrid>
                <a:gridCol w="880110"/>
                <a:gridCol w="885825"/>
                <a:gridCol w="2010410"/>
                <a:gridCol w="3847465"/>
                <a:gridCol w="2083435"/>
                <a:gridCol w="1145540"/>
              </a:tblGrid>
              <a:tr h="334010">
                <a:tc>
                  <a:txBody>
                    <a:bodyPr/>
                    <a:p>
                      <a:pPr indent="0" algn="ctr">
                        <a:buNone/>
                      </a:pPr>
                      <a:r>
                        <a:rPr lang="zh-CN" sz="900" b="1">
                          <a:solidFill>
                            <a:srgbClr val="000000"/>
                          </a:solidFill>
                          <a:ea typeface="微软雅黑" panose="020B0503020204020204" charset="-122"/>
                        </a:rPr>
                        <a:t>序号</a:t>
                      </a:r>
                      <a:endParaRPr lang="zh-CN" altLang="en-US" sz="9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900" b="1">
                          <a:solidFill>
                            <a:srgbClr val="000000"/>
                          </a:solidFill>
                          <a:ea typeface="微软雅黑" panose="020B0503020204020204" charset="-122"/>
                        </a:rPr>
                        <a:t>支持项目</a:t>
                      </a:r>
                      <a:endParaRPr lang="zh-CN" altLang="en-US" sz="9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900" b="1">
                          <a:solidFill>
                            <a:srgbClr val="000000"/>
                          </a:solidFill>
                          <a:ea typeface="微软雅黑" panose="020B0503020204020204" charset="-122"/>
                        </a:rPr>
                        <a:t>项目目标</a:t>
                      </a:r>
                      <a:endParaRPr lang="zh-CN" altLang="en-US" sz="9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900" b="1">
                          <a:solidFill>
                            <a:srgbClr val="000000"/>
                          </a:solidFill>
                          <a:ea typeface="微软雅黑" panose="020B0503020204020204" charset="-122"/>
                        </a:rPr>
                        <a:t>项目目标</a:t>
                      </a:r>
                      <a:endParaRPr lang="zh-CN" altLang="en-US" sz="9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900" b="1">
                          <a:solidFill>
                            <a:srgbClr val="000000"/>
                          </a:solidFill>
                          <a:ea typeface="微软雅黑" panose="020B0503020204020204" charset="-122"/>
                        </a:rPr>
                        <a:t>支持方式</a:t>
                      </a:r>
                      <a:endParaRPr lang="zh-CN" altLang="en-US" sz="9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900" b="1">
                          <a:solidFill>
                            <a:srgbClr val="000000"/>
                          </a:solidFill>
                          <a:ea typeface="微软雅黑" panose="020B0503020204020204" charset="-122"/>
                        </a:rPr>
                        <a:t>负责部门</a:t>
                      </a:r>
                      <a:endParaRPr lang="zh-CN" altLang="en-US" sz="9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r>
              <a:tr h="334010">
                <a:tc>
                  <a:txBody>
                    <a:bodyPr/>
                    <a:p>
                      <a:pPr indent="0" algn="ctr">
                        <a:buNone/>
                      </a:pPr>
                      <a:r>
                        <a:rPr lang="en-US" sz="1000" b="0">
                          <a:solidFill>
                            <a:srgbClr val="000000"/>
                          </a:solidFill>
                          <a:latin typeface="宋体" panose="02010600030101010101" pitchFamily="2" charset="-122"/>
                        </a:rPr>
                        <a:t>1</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p>
                      <a:pPr indent="0" algn="ctr">
                        <a:buNone/>
                      </a:pPr>
                      <a:r>
                        <a:rPr lang="zh-CN" sz="900" b="0">
                          <a:solidFill>
                            <a:srgbClr val="000000"/>
                          </a:solidFill>
                          <a:ea typeface="微软雅黑" panose="020B0503020204020204" charset="-122"/>
                        </a:rPr>
                        <a:t>筹备期：交接/装修/账号开启</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客户档案建立</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咨询协议审核，建立单独的微信群，投资人信息核准及备案，客户支持档案建立</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微信群</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统筹部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2</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筹建进程告知</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告知投资人了解总部提供的各项支持项目，了解所需支持的获得方式和对口部门/岗位</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微信群</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统筹部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3</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校区装修指导</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收集CAD图纸对接设计公司，校区将获得平面设计图和两张局部效果图，发送校区门头装修要求，给予不合规的门头提出修改意见</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微信群、电话</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市场策划部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4</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各类校区运营账户开启</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协助校长做好账号开通、易企秀、公众号申请、网盘使用指导等工作，，确认定价，开通校长端，审批教师端，添加课程</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微信群，邮件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统筹部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5</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p>
                      <a:pPr indent="0" algn="ctr">
                        <a:buNone/>
                      </a:pPr>
                      <a:r>
                        <a:rPr lang="zh-CN" sz="900" b="0">
                          <a:solidFill>
                            <a:srgbClr val="000000"/>
                          </a:solidFill>
                          <a:ea typeface="微软雅黑" panose="020B0503020204020204" charset="-122"/>
                        </a:rPr>
                        <a:t>总部培训类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教学支持</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教师辅助面试等教学相关服务内容及实施计划</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网络</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教学部/支持部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6</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初级教师岗位培训</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教师及教师团队管理培训，并通过考核，获取对应证书</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总部培训基地（两个月一次）</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教学部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7</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初级校长岗位培训</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业务模式，开业筹备操作实务，市场业务、教学业务、销售业务，团队建设、财务管理应知应会，并通过考核，取得对应证书</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总部培训基地（每个月一次）</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培训部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645">
                <a:tc>
                  <a:txBody>
                    <a:bodyPr/>
                    <a:p>
                      <a:pPr indent="0" algn="ctr">
                        <a:buNone/>
                      </a:pPr>
                      <a:r>
                        <a:rPr lang="en-US" sz="1000" b="0">
                          <a:solidFill>
                            <a:srgbClr val="000000"/>
                          </a:solidFill>
                          <a:latin typeface="宋体" panose="02010600030101010101" pitchFamily="2" charset="-122"/>
                        </a:rPr>
                        <a:t>8</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p>
                      <a:pPr indent="0" algn="ctr">
                        <a:buNone/>
                      </a:pPr>
                      <a:r>
                        <a:rPr lang="zh-CN" sz="900" b="0">
                          <a:solidFill>
                            <a:srgbClr val="000000"/>
                          </a:solidFill>
                          <a:ea typeface="微软雅黑" panose="020B0503020204020204" charset="-122"/>
                        </a:rPr>
                        <a:t>招聘类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兼职市场人员培训</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当地团队培训，兼职宣传员</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8">
                  <a:txBody>
                    <a:bodyPr/>
                    <a:p>
                      <a:pPr indent="0" algn="ctr">
                        <a:buNone/>
                      </a:pPr>
                      <a:r>
                        <a:rPr lang="zh-CN" sz="900" b="0">
                          <a:solidFill>
                            <a:srgbClr val="000000"/>
                          </a:solidFill>
                          <a:ea typeface="微软雅黑" panose="020B0503020204020204" charset="-122"/>
                        </a:rPr>
                        <a:t>到场【1次/月】</a:t>
                      </a:r>
                      <a:r>
                        <a:rPr lang="en-US" sz="900" b="0">
                          <a:solidFill>
                            <a:srgbClr val="000000"/>
                          </a:solidFill>
                          <a:latin typeface="微软雅黑" panose="020B0503020204020204" charset="-122"/>
                        </a:rPr>
                        <a:t>                    </a:t>
                      </a:r>
                      <a:r>
                        <a:rPr lang="zh-CN" sz="900" b="0">
                          <a:solidFill>
                            <a:srgbClr val="000000"/>
                          </a:solidFill>
                          <a:ea typeface="微软雅黑" panose="020B0503020204020204" charset="-122"/>
                        </a:rPr>
                        <a:t>每个支持人员负责8家校区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9</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指导人事招聘</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学校组织架构规划，下发人事相关资料，人事业务知识培训及辅导</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10</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p>
                      <a:pPr indent="0" algn="ctr">
                        <a:buNone/>
                      </a:pPr>
                      <a:r>
                        <a:rPr lang="zh-CN" sz="900" b="0">
                          <a:solidFill>
                            <a:srgbClr val="000000"/>
                          </a:solidFill>
                          <a:ea typeface="微软雅黑" panose="020B0503020204020204" charset="-122"/>
                        </a:rPr>
                        <a:t>运营培训类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市场支持和调查</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sz="900" b="0">
                          <a:solidFill>
                            <a:srgbClr val="000000"/>
                          </a:solidFill>
                          <a:ea typeface="微软雅黑" panose="020B0503020204020204" charset="-122"/>
                        </a:rPr>
                        <a:t>市场调研，市场抽样调查，校区对外售价建议，开业宣传支持，开业方案支持等市场相关服务内容及实施计划。</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34010">
                <a:tc>
                  <a:txBody>
                    <a:bodyPr/>
                    <a:p>
                      <a:pPr indent="0" algn="ctr">
                        <a:buNone/>
                      </a:pPr>
                      <a:r>
                        <a:rPr lang="en-US" sz="1000" b="0">
                          <a:solidFill>
                            <a:srgbClr val="000000"/>
                          </a:solidFill>
                          <a:latin typeface="宋体" panose="02010600030101010101" pitchFamily="2" charset="-122"/>
                        </a:rPr>
                        <a:t>11</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课程顾问带教</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带教咨询工作</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80365">
                <a:tc>
                  <a:txBody>
                    <a:bodyPr/>
                    <a:p>
                      <a:pPr indent="0" algn="ctr">
                        <a:buNone/>
                      </a:pPr>
                      <a:r>
                        <a:rPr lang="en-US" sz="1000" b="0">
                          <a:solidFill>
                            <a:srgbClr val="000000"/>
                          </a:solidFill>
                          <a:latin typeface="宋体" panose="02010600030101010101" pitchFamily="2" charset="-122"/>
                        </a:rPr>
                        <a:t>12</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新开业学校业务督导</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从市场、销售、教学、管理等方面通过视频培训及到校支持的方式对新开业学校进行全面辅导，使新开业学校运营能够步入正轨，培养投资人具备一定的独立运作能力。</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13</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p>
                      <a:pPr indent="0" algn="ctr">
                        <a:buNone/>
                      </a:pPr>
                      <a:r>
                        <a:rPr lang="zh-CN" sz="900" b="0">
                          <a:solidFill>
                            <a:srgbClr val="000000"/>
                          </a:solidFill>
                          <a:ea typeface="微软雅黑" panose="020B0503020204020204" charset="-122"/>
                        </a:rPr>
                        <a:t>开业活动类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物资采购指导</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新开业学校物资采购指导，并协助学校做好开业物品及相关活动产品订购清单。</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14</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开业市场方案指导</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sz="900" b="0">
                          <a:solidFill>
                            <a:srgbClr val="000000"/>
                          </a:solidFill>
                          <a:ea typeface="微软雅黑" panose="020B0503020204020204" charset="-122"/>
                        </a:rPr>
                        <a:t>确定招生目标，宣传形式，收费标准，优惠方案。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a:txBody>
                    <a:bodyPr/>
                    <a:p>
                      <a:pPr indent="0" algn="ctr">
                        <a:buNone/>
                      </a:pPr>
                      <a:r>
                        <a:rPr lang="en-US" sz="1000" b="0">
                          <a:solidFill>
                            <a:srgbClr val="000000"/>
                          </a:solidFill>
                          <a:latin typeface="宋体" panose="02010600030101010101" pitchFamily="2" charset="-122"/>
                        </a:rPr>
                        <a:t>15</a:t>
                      </a:r>
                      <a:endParaRPr lang="en-US" altLang="en-US" sz="1000" b="0">
                        <a:solidFill>
                          <a:srgbClr val="000000"/>
                        </a:solidFill>
                        <a:latin typeface="宋体" panose="02010600030101010101" pitchFamily="2"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校区开业宣传</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各种物品到位，软装及开业宣传开始</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4010">
                <a:tc gridSpan="6">
                  <a:txBody>
                    <a:bodyPr/>
                    <a:p>
                      <a:pPr indent="0" algn="ctr">
                        <a:buNone/>
                      </a:pPr>
                      <a:r>
                        <a:rPr lang="zh-CN" sz="1000" b="0">
                          <a:solidFill>
                            <a:srgbClr val="FF0000"/>
                          </a:solidFill>
                          <a:ea typeface="微软雅黑" panose="020B0503020204020204" charset="-122"/>
                        </a:rPr>
                        <a:t>所有的支持项目将依据校区实际需求做调整或修正</a:t>
                      </a:r>
                      <a:endParaRPr lang="zh-CN" altLang="en-US" sz="1000" b="0">
                        <a:solidFill>
                          <a:srgbClr val="FF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r>
            </a:tbl>
          </a:graphicData>
        </a:graphic>
      </p:graphicFrame>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运营期 支持项目</a:t>
            </a:r>
            <a:r>
              <a:rPr lang="en-US" altLang="zh-CN"/>
              <a:t>(</a:t>
            </a:r>
            <a:r>
              <a:rPr lang="zh-CN" altLang="en-US"/>
              <a:t>1906版</a:t>
            </a:r>
            <a:r>
              <a:rPr lang="en-US" altLang="zh-CN"/>
              <a:t>)</a:t>
            </a:r>
            <a:endParaRPr lang="en-US" altLang="zh-CN"/>
          </a:p>
        </p:txBody>
      </p:sp>
      <p:graphicFrame>
        <p:nvGraphicFramePr>
          <p:cNvPr id="3" name="表格 2"/>
          <p:cNvGraphicFramePr/>
          <p:nvPr/>
        </p:nvGraphicFramePr>
        <p:xfrm>
          <a:off x="669925" y="885825"/>
          <a:ext cx="10852150" cy="5878195"/>
        </p:xfrm>
        <a:graphic>
          <a:graphicData uri="http://schemas.openxmlformats.org/drawingml/2006/table">
            <a:tbl>
              <a:tblPr firstRow="1" bandRow="1">
                <a:tableStyleId>{5C22544A-7EE6-4342-B048-85BDC9FD1C3A}</a:tableStyleId>
              </a:tblPr>
              <a:tblGrid>
                <a:gridCol w="724535"/>
                <a:gridCol w="813435"/>
                <a:gridCol w="1714500"/>
                <a:gridCol w="4186555"/>
                <a:gridCol w="922020"/>
                <a:gridCol w="1481455"/>
                <a:gridCol w="1009650"/>
              </a:tblGrid>
              <a:tr h="302260">
                <a:tc>
                  <a:txBody>
                    <a:bodyPr/>
                    <a:p>
                      <a:pPr indent="0" algn="ctr">
                        <a:buNone/>
                      </a:pPr>
                      <a:r>
                        <a:rPr lang="zh-CN" sz="1000" b="1">
                          <a:solidFill>
                            <a:srgbClr val="000000"/>
                          </a:solidFill>
                          <a:ea typeface="微软雅黑" panose="020B0503020204020204" charset="-122"/>
                        </a:rPr>
                        <a:t>序号</a:t>
                      </a:r>
                      <a:endParaRPr lang="zh-CN" altLang="en-US" sz="10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1000" b="1">
                          <a:solidFill>
                            <a:srgbClr val="000000"/>
                          </a:solidFill>
                          <a:ea typeface="微软雅黑" panose="020B0503020204020204" charset="-122"/>
                        </a:rPr>
                        <a:t>支持项目</a:t>
                      </a:r>
                      <a:endParaRPr lang="zh-CN" altLang="en-US" sz="10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1000" b="1">
                          <a:solidFill>
                            <a:srgbClr val="000000"/>
                          </a:solidFill>
                          <a:ea typeface="微软雅黑" panose="020B0503020204020204" charset="-122"/>
                        </a:rPr>
                        <a:t>项目目标</a:t>
                      </a:r>
                      <a:endParaRPr lang="zh-CN" altLang="en-US" sz="10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1000" b="1">
                          <a:solidFill>
                            <a:srgbClr val="000000"/>
                          </a:solidFill>
                          <a:ea typeface="微软雅黑" panose="020B0503020204020204" charset="-122"/>
                        </a:rPr>
                        <a:t>支持内容</a:t>
                      </a:r>
                      <a:endParaRPr lang="zh-CN" altLang="en-US" sz="10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1000" b="1">
                          <a:solidFill>
                            <a:srgbClr val="000000"/>
                          </a:solidFill>
                          <a:ea typeface="微软雅黑" panose="020B0503020204020204" charset="-122"/>
                        </a:rPr>
                        <a:t>周期</a:t>
                      </a:r>
                      <a:endParaRPr lang="zh-CN" altLang="en-US" sz="10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1000" b="1">
                          <a:solidFill>
                            <a:srgbClr val="000000"/>
                          </a:solidFill>
                          <a:ea typeface="微软雅黑" panose="020B0503020204020204" charset="-122"/>
                        </a:rPr>
                        <a:t>支持方式</a:t>
                      </a:r>
                      <a:endParaRPr lang="zh-CN" altLang="en-US" sz="10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c>
                  <a:txBody>
                    <a:bodyPr/>
                    <a:p>
                      <a:pPr indent="0" algn="ctr">
                        <a:buNone/>
                      </a:pPr>
                      <a:r>
                        <a:rPr lang="zh-CN" sz="1000" b="1">
                          <a:solidFill>
                            <a:srgbClr val="000000"/>
                          </a:solidFill>
                          <a:ea typeface="微软雅黑" panose="020B0503020204020204" charset="-122"/>
                        </a:rPr>
                        <a:t>负责部门</a:t>
                      </a:r>
                      <a:endParaRPr lang="zh-CN" altLang="en-US" sz="1000" b="1">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2F2F2"/>
                    </a:solidFill>
                  </a:tcPr>
                </a:tc>
              </a:tr>
              <a:tr h="196850">
                <a:tc>
                  <a:txBody>
                    <a:bodyPr/>
                    <a:p>
                      <a:pPr indent="0" algn="ctr">
                        <a:buNone/>
                      </a:pPr>
                      <a:r>
                        <a:rPr lang="en-US" sz="900" b="0">
                          <a:solidFill>
                            <a:srgbClr val="000000"/>
                          </a:solidFill>
                          <a:latin typeface="微软雅黑" panose="020B0503020204020204" charset="-122"/>
                        </a:rPr>
                        <a:t>1</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7">
                  <a:txBody>
                    <a:bodyPr/>
                    <a:p>
                      <a:pPr indent="0" algn="ctr">
                        <a:buNone/>
                      </a:pPr>
                      <a:r>
                        <a:rPr lang="zh-CN" sz="900" b="0">
                          <a:solidFill>
                            <a:srgbClr val="000000"/>
                          </a:solidFill>
                          <a:ea typeface="微软雅黑" panose="020B0503020204020204" charset="-122"/>
                        </a:rPr>
                        <a:t>招生类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咨询策略的制订</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根据月份的特点以及年级特点制定针对性的话术，指导校区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2</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促销活动的制订</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指导常规活动包括周年庆、双12等促销活动的制定</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p>
                      <a:pPr indent="0" algn="ctr">
                        <a:buNone/>
                      </a:pPr>
                      <a:r>
                        <a:rPr lang="en-US" sz="900" b="0">
                          <a:solidFill>
                            <a:srgbClr val="000000"/>
                          </a:solidFill>
                          <a:latin typeface="微软雅黑" panose="020B0503020204020204" charset="-122"/>
                        </a:rPr>
                        <a:t>3</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任务指标的制订</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指导校区任务分解，告知执行动作</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4</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市场执行方案的制订</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方案制定后，并提供对应的表格支撑（计划/执行/监督/反馈）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850">
                <a:tc>
                  <a:txBody>
                    <a:bodyPr/>
                    <a:p>
                      <a:pPr indent="0" algn="ctr">
                        <a:buNone/>
                      </a:pPr>
                      <a:r>
                        <a:rPr lang="en-US" sz="900" b="0">
                          <a:solidFill>
                            <a:srgbClr val="000000"/>
                          </a:solidFill>
                          <a:latin typeface="微软雅黑" panose="020B0503020204020204" charset="-122"/>
                        </a:rPr>
                        <a:t>5</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收费标准的制订</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根据招生活动指导优惠政策的组合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1次/6月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6</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朋友圈宣传素材</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每日一图、其他校区招生现场、提分榜</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每天</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微信群</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统筹部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7</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活动复盘及校区数据分析</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活动结束后帮助校区复盘活动，学会对数据分析</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1次/3月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现场指导</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120">
                <a:tc>
                  <a:txBody>
                    <a:bodyPr/>
                    <a:p>
                      <a:pPr indent="0" algn="ctr">
                        <a:buNone/>
                      </a:pPr>
                      <a:r>
                        <a:rPr lang="en-US" sz="900" b="0">
                          <a:solidFill>
                            <a:srgbClr val="000000"/>
                          </a:solidFill>
                          <a:latin typeface="微软雅黑" panose="020B0503020204020204" charset="-122"/>
                        </a:rPr>
                        <a:t>8</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7">
                  <a:txBody>
                    <a:bodyPr/>
                    <a:p>
                      <a:pPr indent="0" algn="ctr">
                        <a:buNone/>
                      </a:pPr>
                      <a:r>
                        <a:rPr lang="zh-CN" sz="900" b="0">
                          <a:solidFill>
                            <a:srgbClr val="000000"/>
                          </a:solidFill>
                          <a:ea typeface="微软雅黑" panose="020B0503020204020204" charset="-122"/>
                        </a:rPr>
                        <a:t>培训类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月度方案活动讲解</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讲解方案及活动并解析</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1次/1月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线上/线下</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9</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专业技能培训</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对校区进行专业技能的培训（市场/咨询/班主任/教师/校长）</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1次/1月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线上/线下</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10</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心态类培训</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对校区进行心态类的培训（执行力/职业礼仪/心态/管理）</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1次/1月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线上/线下</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11</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模拟演练培训</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行为动作的指导</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1次/3月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现场指导</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850">
                <a:tc>
                  <a:txBody>
                    <a:bodyPr/>
                    <a:p>
                      <a:pPr indent="0" algn="ctr">
                        <a:buNone/>
                      </a:pPr>
                      <a:r>
                        <a:rPr lang="en-US" sz="900" b="0">
                          <a:solidFill>
                            <a:srgbClr val="000000"/>
                          </a:solidFill>
                          <a:latin typeface="微软雅黑" panose="020B0503020204020204" charset="-122"/>
                        </a:rPr>
                        <a:t>12</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系统新功能培训</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新产品上线前会进行提前培训使用系统</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新产品上线</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线上</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教学部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13</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合作校校长分享</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成功案列分享 /经验分享</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2次/月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微信直播</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8120">
                <a:tc>
                  <a:txBody>
                    <a:bodyPr/>
                    <a:p>
                      <a:pPr indent="0" algn="ctr">
                        <a:buNone/>
                      </a:pPr>
                      <a:r>
                        <a:rPr lang="en-US" sz="900" b="0">
                          <a:solidFill>
                            <a:srgbClr val="000000"/>
                          </a:solidFill>
                          <a:latin typeface="微软雅黑" panose="020B0503020204020204" charset="-122"/>
                        </a:rPr>
                        <a:t>14</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中级校长岗位培训</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运营期校长能力升级</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待定</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总部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培训部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15</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5">
                  <a:txBody>
                    <a:bodyPr/>
                    <a:p>
                      <a:pPr indent="0" algn="ctr">
                        <a:buNone/>
                      </a:pPr>
                      <a:r>
                        <a:rPr lang="zh-CN" sz="900" b="0">
                          <a:solidFill>
                            <a:srgbClr val="000000"/>
                          </a:solidFill>
                          <a:ea typeface="微软雅黑" panose="020B0503020204020204" charset="-122"/>
                        </a:rPr>
                        <a:t>招聘类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招聘网站的推荐</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网站推荐、方式、操作步骤等</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随时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16</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招聘内容的提供</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文件下发/公司介绍/未来规划/易企秀</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随时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17</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招聘话术的提供</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面试技巧、面试题提供</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随时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850">
                <a:tc>
                  <a:txBody>
                    <a:bodyPr/>
                    <a:p>
                      <a:pPr indent="0" algn="ctr">
                        <a:buNone/>
                      </a:pPr>
                      <a:r>
                        <a:rPr lang="en-US" sz="900" b="0">
                          <a:solidFill>
                            <a:srgbClr val="000000"/>
                          </a:solidFill>
                          <a:latin typeface="微软雅黑" panose="020B0503020204020204" charset="-122"/>
                        </a:rPr>
                        <a:t>18</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岗位职责任职标准的讲解</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人事文件含岗位职责及管理标准</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随时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850">
                <a:tc>
                  <a:txBody>
                    <a:bodyPr/>
                    <a:p>
                      <a:pPr indent="0" algn="ctr">
                        <a:buNone/>
                      </a:pPr>
                      <a:r>
                        <a:rPr lang="en-US" sz="900" b="0">
                          <a:solidFill>
                            <a:srgbClr val="000000"/>
                          </a:solidFill>
                          <a:latin typeface="微软雅黑" panose="020B0503020204020204" charset="-122"/>
                        </a:rPr>
                        <a:t>19</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协助远程面试</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提前预约</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随时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微信等</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20</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p>
                      <a:pPr indent="0" algn="ctr">
                        <a:buNone/>
                      </a:pPr>
                      <a:r>
                        <a:rPr lang="zh-CN" sz="900" b="0">
                          <a:solidFill>
                            <a:srgbClr val="000000"/>
                          </a:solidFill>
                          <a:ea typeface="微软雅黑" panose="020B0503020204020204" charset="-122"/>
                        </a:rPr>
                        <a:t>系统类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系统操作</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如何使用/校长端/教师端/学生端</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随时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p>
                      <a:pPr indent="0" algn="ctr">
                        <a:buNone/>
                      </a:pPr>
                      <a:r>
                        <a:rPr lang="en-US" sz="900" b="0">
                          <a:solidFill>
                            <a:srgbClr val="000000"/>
                          </a:solidFill>
                          <a:latin typeface="微软雅黑" panose="020B0503020204020204" charset="-122"/>
                        </a:rPr>
                        <a:t>21</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产品讲解</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产品逻辑及新产品上线的讲解</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随时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邮件/微信/电话/到场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22</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问题反馈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教师对于遇到的问题随时反馈总部老师随时解答</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随时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微信学科群</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教学部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31775">
                <a:tc>
                  <a:txBody>
                    <a:bodyPr/>
                    <a:p>
                      <a:pPr indent="0" algn="ctr">
                        <a:buNone/>
                      </a:pPr>
                      <a:r>
                        <a:rPr lang="en-US" sz="900" b="0">
                          <a:solidFill>
                            <a:srgbClr val="000000"/>
                          </a:solidFill>
                          <a:latin typeface="微软雅黑" panose="020B0503020204020204" charset="-122"/>
                        </a:rPr>
                        <a:t>23</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品牌类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公司品牌宣传推广</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针对公司公关品牌部的活动进行校区的信息传达和推广</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随时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品牌和校区事业部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24</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教研产品类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研发更新产品</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定期更新学科和系统产品</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不定时</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邮件/微信</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统筹部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p>
                      <a:pPr indent="0" algn="ctr">
                        <a:buNone/>
                      </a:pPr>
                      <a:r>
                        <a:rPr lang="en-US" sz="900" b="0">
                          <a:solidFill>
                            <a:srgbClr val="000000"/>
                          </a:solidFill>
                          <a:latin typeface="微软雅黑" panose="020B0503020204020204" charset="-122"/>
                        </a:rPr>
                        <a:t>25</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p>
                      <a:pPr indent="0" algn="ctr">
                        <a:buNone/>
                      </a:pPr>
                      <a:r>
                        <a:rPr lang="zh-CN" sz="900" b="0">
                          <a:solidFill>
                            <a:srgbClr val="000000"/>
                          </a:solidFill>
                          <a:ea typeface="微软雅黑" panose="020B0503020204020204" charset="-122"/>
                        </a:rPr>
                        <a:t>会议类</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zh-CN" sz="900" b="0">
                          <a:solidFill>
                            <a:srgbClr val="000000"/>
                          </a:solidFill>
                          <a:ea typeface="微软雅黑" panose="020B0503020204020204" charset="-122"/>
                        </a:rPr>
                        <a:t>运营月度会议</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省区1次/月</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线下</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26</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巡省会议</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省区1次/年</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会场</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支持部</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p>
                      <a:pPr indent="0" algn="ctr">
                        <a:buNone/>
                      </a:pPr>
                      <a:r>
                        <a:rPr lang="en-US" sz="900" b="0">
                          <a:solidFill>
                            <a:srgbClr val="000000"/>
                          </a:solidFill>
                          <a:latin typeface="微软雅黑" panose="020B0503020204020204" charset="-122"/>
                        </a:rPr>
                        <a:t>27</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p>
                      <a:pPr indent="0" algn="ctr">
                        <a:buNone/>
                      </a:pPr>
                      <a:r>
                        <a:rPr lang="zh-CN" sz="900" b="0">
                          <a:solidFill>
                            <a:srgbClr val="000000"/>
                          </a:solidFill>
                          <a:ea typeface="微软雅黑" panose="020B0503020204020204" charset="-122"/>
                        </a:rPr>
                        <a:t>高峰论坛</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不定期</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合作企业</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31775">
                <a:tc>
                  <a:txBody>
                    <a:bodyPr/>
                    <a:p>
                      <a:pPr indent="0" algn="ctr">
                        <a:buNone/>
                      </a:pPr>
                      <a:r>
                        <a:rPr lang="en-US" sz="900" b="0">
                          <a:solidFill>
                            <a:srgbClr val="000000"/>
                          </a:solidFill>
                          <a:latin typeface="微软雅黑" panose="020B0503020204020204" charset="-122"/>
                        </a:rPr>
                        <a:t>28</a:t>
                      </a: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p>
                      <a:pPr indent="0" algn="ctr">
                        <a:buNone/>
                      </a:pPr>
                      <a:r>
                        <a:rPr lang="zh-CN" sz="900" b="0">
                          <a:solidFill>
                            <a:srgbClr val="000000"/>
                          </a:solidFill>
                          <a:ea typeface="微软雅黑" panose="020B0503020204020204" charset="-122"/>
                        </a:rPr>
                        <a:t>合作伙伴年会</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全国1次/年</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endParaRPr lang="en-US" altLang="en-US" sz="900" b="0">
                        <a:solidFill>
                          <a:srgbClr val="000000"/>
                        </a:solidFill>
                        <a:latin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sz="900" b="0">
                          <a:solidFill>
                            <a:srgbClr val="000000"/>
                          </a:solidFill>
                          <a:ea typeface="微软雅黑" panose="020B0503020204020204" charset="-122"/>
                        </a:rPr>
                        <a:t>统一到年会举办地</a:t>
                      </a:r>
                      <a:endParaRPr lang="zh-CN" altLang="en-US" sz="900" b="0">
                        <a:solidFill>
                          <a:srgbClr val="000000"/>
                        </a:solidFill>
                        <a:latin typeface="微软雅黑" panose="020B0503020204020204" charset="-122"/>
                        <a:ea typeface="微软雅黑" panose="020B0503020204020204" charset="-122"/>
                      </a:endParaRPr>
                    </a:p>
                  </a:txBody>
                  <a:tcPr marL="12700" marR="12700" marT="1270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发展速度</a:t>
            </a:r>
          </a:p>
        </p:txBody>
      </p:sp>
      <p:pic>
        <p:nvPicPr>
          <p:cNvPr id="5" name="图片占位符 4"/>
          <p:cNvPicPr>
            <a:picLocks noChangeAspect="1"/>
          </p:cNvPicPr>
          <p:nvPr>
            <p:ph type="pic" idx="1"/>
          </p:nvPr>
        </p:nvPicPr>
        <p:blipFill>
          <a:blip r:embed="rId1"/>
          <a:stretch>
            <a:fillRect/>
          </a:stretch>
        </p:blipFill>
        <p:spPr>
          <a:xfrm>
            <a:off x="669925" y="1125855"/>
            <a:ext cx="10835005" cy="4888865"/>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835" y="2706370"/>
            <a:ext cx="12038330" cy="1445260"/>
          </a:xfrm>
          <a:prstGeom prst="rect">
            <a:avLst/>
          </a:prstGeom>
          <a:noFill/>
        </p:spPr>
        <p:txBody>
          <a:bodyPr wrap="square" rtlCol="0" anchor="t">
            <a:spAutoFit/>
          </a:bodyPr>
          <a:p>
            <a:pPr algn="ctr"/>
            <a:r>
              <a:rPr lang="zh-CN" altLang="en-US" sz="8800"/>
              <a:t>工作纪要</a:t>
            </a:r>
            <a:endParaRPr lang="en-US" altLang="zh-CN" sz="880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占位符 4"/>
          <p:cNvPicPr>
            <a:picLocks noChangeAspect="1"/>
          </p:cNvPicPr>
          <p:nvPr>
            <p:ph type="pic" idx="1"/>
          </p:nvPr>
        </p:nvPicPr>
        <p:blipFill>
          <a:blip r:embed="rId1"/>
          <a:stretch>
            <a:fillRect/>
          </a:stretch>
        </p:blipFill>
        <p:spPr>
          <a:xfrm>
            <a:off x="258445" y="605790"/>
            <a:ext cx="4561840" cy="6259830"/>
          </a:xfrm>
          <a:prstGeom prst="rect">
            <a:avLst/>
          </a:prstGeom>
        </p:spPr>
      </p:pic>
      <p:sp>
        <p:nvSpPr>
          <p:cNvPr id="2" name="标题 1"/>
          <p:cNvSpPr>
            <a:spLocks noGrp="1"/>
          </p:cNvSpPr>
          <p:nvPr>
            <p:ph type="title"/>
          </p:nvPr>
        </p:nvSpPr>
        <p:spPr>
          <a:xfrm>
            <a:off x="258450" y="-2536"/>
            <a:ext cx="10852237" cy="441964"/>
          </a:xfrm>
        </p:spPr>
        <p:txBody>
          <a:bodyPr/>
          <a:p>
            <a:r>
              <a:rPr lang="zh-CN" altLang="en-US"/>
              <a:t>校区分布</a:t>
            </a:r>
            <a:endParaRPr lang="zh-CN" altLang="en-US"/>
          </a:p>
        </p:txBody>
      </p:sp>
      <p:pic>
        <p:nvPicPr>
          <p:cNvPr id="7" name="图片 6"/>
          <p:cNvPicPr>
            <a:picLocks noChangeAspect="1"/>
          </p:cNvPicPr>
          <p:nvPr/>
        </p:nvPicPr>
        <p:blipFill>
          <a:blip r:embed="rId2"/>
          <a:stretch>
            <a:fillRect/>
          </a:stretch>
        </p:blipFill>
        <p:spPr>
          <a:xfrm>
            <a:off x="3843020" y="3498215"/>
            <a:ext cx="8357235" cy="3367405"/>
          </a:xfrm>
          <a:prstGeom prst="rect">
            <a:avLst/>
          </a:prstGeom>
        </p:spPr>
      </p:pic>
      <p:pic>
        <p:nvPicPr>
          <p:cNvPr id="8" name="图片 7"/>
          <p:cNvPicPr>
            <a:picLocks noChangeAspect="1"/>
          </p:cNvPicPr>
          <p:nvPr/>
        </p:nvPicPr>
        <p:blipFill>
          <a:blip r:embed="rId3"/>
          <a:stretch>
            <a:fillRect/>
          </a:stretch>
        </p:blipFill>
        <p:spPr>
          <a:xfrm>
            <a:off x="3829050" y="-2540"/>
            <a:ext cx="8355965" cy="3412490"/>
          </a:xfrm>
          <a:prstGeom prst="rect">
            <a:avLst/>
          </a:prstGeom>
        </p:spPr>
      </p:pic>
    </p:spTree>
    <p:custDataLst>
      <p:tags r:id="rId4"/>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授课场景</a:t>
            </a:r>
            <a:endParaRPr lang="zh-CN" altLang="en-US"/>
          </a:p>
        </p:txBody>
      </p:sp>
      <p:pic>
        <p:nvPicPr>
          <p:cNvPr id="5" name="图片占位符 4"/>
          <p:cNvPicPr>
            <a:picLocks noChangeAspect="1"/>
          </p:cNvPicPr>
          <p:nvPr>
            <p:ph type="pic" idx="1"/>
          </p:nvPr>
        </p:nvPicPr>
        <p:blipFill>
          <a:blip r:embed="rId1"/>
          <a:stretch>
            <a:fillRect/>
          </a:stretch>
        </p:blipFill>
        <p:spPr>
          <a:xfrm>
            <a:off x="669925" y="1019175"/>
            <a:ext cx="11459845" cy="4404995"/>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1600" y="2706370"/>
            <a:ext cx="11837035" cy="1445260"/>
          </a:xfrm>
          <a:prstGeom prst="rect">
            <a:avLst/>
          </a:prstGeom>
          <a:noFill/>
        </p:spPr>
        <p:txBody>
          <a:bodyPr wrap="square" rtlCol="0" anchor="t">
            <a:spAutoFit/>
          </a:bodyPr>
          <a:p>
            <a:pPr algn="ctr"/>
            <a:r>
              <a:rPr lang="zh-CN" altLang="en-US" sz="8800"/>
              <a:t>附：项目亮点</a:t>
            </a:r>
            <a:endParaRPr lang="en-US" altLang="zh-CN" sz="8800"/>
          </a:p>
        </p:txBody>
      </p:sp>
      <p:sp>
        <p:nvSpPr>
          <p:cNvPr id="3" name="文本框 2"/>
          <p:cNvSpPr txBox="1"/>
          <p:nvPr/>
        </p:nvSpPr>
        <p:spPr>
          <a:xfrm>
            <a:off x="4826000" y="4340225"/>
            <a:ext cx="5589270" cy="368300"/>
          </a:xfrm>
          <a:prstGeom prst="rect">
            <a:avLst/>
          </a:prstGeom>
          <a:noFill/>
        </p:spPr>
        <p:txBody>
          <a:bodyPr wrap="square" rtlCol="0" anchor="t">
            <a:spAutoFit/>
          </a:bodyPr>
          <a:p>
            <a:r>
              <a:rPr lang="en-US" altLang="zh-CN"/>
              <a:t> </a:t>
            </a:r>
            <a:endParaRPr lang="en-US" altLang="zh-CN"/>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市场前景</a:t>
            </a:r>
            <a:endParaRPr lang="zh-CN" altLang="en-US"/>
          </a:p>
        </p:txBody>
      </p:sp>
      <p:pic>
        <p:nvPicPr>
          <p:cNvPr id="5" name="图片占位符 4"/>
          <p:cNvPicPr>
            <a:picLocks noChangeAspect="1"/>
          </p:cNvPicPr>
          <p:nvPr>
            <p:ph type="pic" idx="1"/>
          </p:nvPr>
        </p:nvPicPr>
        <p:blipFill>
          <a:blip r:embed="rId1"/>
          <a:stretch>
            <a:fillRect/>
          </a:stretch>
        </p:blipFill>
        <p:spPr>
          <a:xfrm>
            <a:off x="664845" y="1016000"/>
            <a:ext cx="11375390" cy="5043805"/>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为什么选择松鼠</a:t>
            </a:r>
            <a:r>
              <a:rPr lang="en-US" altLang="zh-CN"/>
              <a:t>AI</a:t>
            </a:r>
            <a:endParaRPr lang="en-US" altLang="zh-CN"/>
          </a:p>
        </p:txBody>
      </p:sp>
      <p:pic>
        <p:nvPicPr>
          <p:cNvPr id="5" name="图片占位符 4"/>
          <p:cNvPicPr>
            <a:picLocks noChangeAspect="1"/>
          </p:cNvPicPr>
          <p:nvPr>
            <p:ph type="pic" idx="1"/>
          </p:nvPr>
        </p:nvPicPr>
        <p:blipFill>
          <a:blip r:embed="rId1"/>
          <a:stretch>
            <a:fillRect/>
          </a:stretch>
        </p:blipFill>
        <p:spPr>
          <a:xfrm>
            <a:off x="669925" y="963930"/>
            <a:ext cx="10955655" cy="5342255"/>
          </a:xfrm>
          <a:prstGeom prst="rect">
            <a:avLst/>
          </a:prstGeom>
        </p:spPr>
      </p:pic>
    </p:spTree>
    <p:custDataLst>
      <p:tags r:id="rId2"/>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为什么选择松鼠</a:t>
            </a:r>
            <a:r>
              <a:rPr lang="en-US" altLang="zh-CN">
                <a:sym typeface="+mn-ea"/>
              </a:rPr>
              <a:t>AI</a:t>
            </a:r>
            <a:br>
              <a:rPr lang="en-US" altLang="zh-CN"/>
            </a:br>
            <a:endParaRPr lang="zh-CN" altLang="en-US"/>
          </a:p>
        </p:txBody>
      </p:sp>
      <p:pic>
        <p:nvPicPr>
          <p:cNvPr id="5" name="图片占位符 4"/>
          <p:cNvPicPr>
            <a:picLocks noChangeAspect="1"/>
          </p:cNvPicPr>
          <p:nvPr>
            <p:ph type="pic" idx="1"/>
          </p:nvPr>
        </p:nvPicPr>
        <p:blipFill>
          <a:blip r:embed="rId1"/>
          <a:stretch>
            <a:fillRect/>
          </a:stretch>
        </p:blipFill>
        <p:spPr>
          <a:xfrm>
            <a:off x="770890" y="996950"/>
            <a:ext cx="10751185" cy="5735955"/>
          </a:xfrm>
          <a:prstGeom prst="rect">
            <a:avLst/>
          </a:prstGeom>
        </p:spPr>
      </p:pic>
    </p:spTree>
    <p:custDataLst>
      <p:tags r:id="rId2"/>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5" name="图片占位符 4"/>
          <p:cNvPicPr>
            <a:picLocks noChangeAspect="1"/>
          </p:cNvPicPr>
          <p:nvPr>
            <p:ph type="pic" idx="1"/>
          </p:nvPr>
        </p:nvPicPr>
        <p:blipFill>
          <a:blip r:embed="rId1"/>
          <a:stretch>
            <a:fillRect/>
          </a:stretch>
        </p:blipFill>
        <p:spPr>
          <a:xfrm>
            <a:off x="669925" y="1113155"/>
            <a:ext cx="11125835" cy="4519930"/>
          </a:xfrm>
          <a:prstGeom prst="rect">
            <a:avLst/>
          </a:prstGeom>
        </p:spPr>
      </p:pic>
    </p:spTree>
    <p:custDataLst>
      <p:tags r:id="rId2"/>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核心团队</a:t>
            </a:r>
            <a:endParaRPr lang="zh-CN" altLang="en-US"/>
          </a:p>
        </p:txBody>
      </p:sp>
      <p:pic>
        <p:nvPicPr>
          <p:cNvPr id="5" name="图片 4"/>
          <p:cNvPicPr>
            <a:picLocks noChangeAspect="1"/>
          </p:cNvPicPr>
          <p:nvPr/>
        </p:nvPicPr>
        <p:blipFill>
          <a:blip r:embed="rId1"/>
          <a:stretch>
            <a:fillRect/>
          </a:stretch>
        </p:blipFill>
        <p:spPr>
          <a:xfrm>
            <a:off x="1060450" y="1355725"/>
            <a:ext cx="10071100" cy="4146550"/>
          </a:xfrm>
          <a:prstGeom prst="rect">
            <a:avLst/>
          </a:prstGeom>
        </p:spPr>
      </p:pic>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核心团队</a:t>
            </a:r>
            <a:endParaRPr lang="zh-CN" altLang="en-US"/>
          </a:p>
        </p:txBody>
      </p:sp>
      <p:pic>
        <p:nvPicPr>
          <p:cNvPr id="3" name="图片 2"/>
          <p:cNvPicPr>
            <a:picLocks noChangeAspect="1"/>
          </p:cNvPicPr>
          <p:nvPr/>
        </p:nvPicPr>
        <p:blipFill>
          <a:blip r:embed="rId1"/>
          <a:stretch>
            <a:fillRect/>
          </a:stretch>
        </p:blipFill>
        <p:spPr>
          <a:xfrm>
            <a:off x="1060450" y="1355725"/>
            <a:ext cx="10071100" cy="4146550"/>
          </a:xfrm>
          <a:prstGeom prst="rect">
            <a:avLst/>
          </a:prstGeom>
        </p:spPr>
      </p:pic>
    </p:spTree>
    <p:custDataLst>
      <p:tags r:id="rId2"/>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核心团队</a:t>
            </a:r>
            <a:endParaRPr lang="zh-CN" altLang="en-US"/>
          </a:p>
        </p:txBody>
      </p:sp>
      <p:pic>
        <p:nvPicPr>
          <p:cNvPr id="3" name="图片 2"/>
          <p:cNvPicPr>
            <a:picLocks noChangeAspect="1"/>
          </p:cNvPicPr>
          <p:nvPr/>
        </p:nvPicPr>
        <p:blipFill>
          <a:blip r:embed="rId1"/>
          <a:stretch>
            <a:fillRect/>
          </a:stretch>
        </p:blipFill>
        <p:spPr>
          <a:xfrm>
            <a:off x="1060450" y="1355725"/>
            <a:ext cx="10071100" cy="4146550"/>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438400" y="46355"/>
            <a:ext cx="9732645" cy="6676390"/>
          </a:xfrm>
          <a:prstGeom prst="rect">
            <a:avLst/>
          </a:prstGeom>
        </p:spPr>
      </p:pic>
      <p:sp>
        <p:nvSpPr>
          <p:cNvPr id="6" name="文本框 5"/>
          <p:cNvSpPr txBox="1"/>
          <p:nvPr/>
        </p:nvSpPr>
        <p:spPr>
          <a:xfrm>
            <a:off x="33020" y="33655"/>
            <a:ext cx="2448000" cy="6739255"/>
          </a:xfrm>
          <a:prstGeom prst="rect">
            <a:avLst/>
          </a:prstGeom>
          <a:gradFill>
            <a:gsLst>
              <a:gs pos="0">
                <a:srgbClr val="007BD3"/>
              </a:gs>
              <a:gs pos="100000">
                <a:srgbClr val="034373"/>
              </a:gs>
            </a:gsLst>
            <a:lin ang="5400000" scaled="0"/>
          </a:gradFill>
        </p:spPr>
        <p:txBody>
          <a:bodyPr wrap="square" rtlCol="0">
            <a:spAutoFit/>
          </a:bodyPr>
          <a:p>
            <a:r>
              <a:rPr lang="en-US" altLang="zh-CN">
                <a:gradFill>
                  <a:gsLst>
                    <a:gs pos="0">
                      <a:srgbClr val="FECF40"/>
                    </a:gs>
                    <a:gs pos="100000">
                      <a:srgbClr val="846C21"/>
                    </a:gs>
                  </a:gsLst>
                  <a:path path="rect">
                    <a:fillToRect l="100000" b="100000"/>
                  </a:path>
                  <a:tileRect t="-100000" r="-100000"/>
                </a:gradFill>
              </a:rPr>
              <a:t>- 0624 </a:t>
            </a:r>
            <a:r>
              <a:rPr lang="zh-CN" altLang="en-US">
                <a:gradFill>
                  <a:gsLst>
                    <a:gs pos="0">
                      <a:srgbClr val="FECF40"/>
                    </a:gs>
                    <a:gs pos="100000">
                      <a:srgbClr val="846C21"/>
                    </a:gs>
                  </a:gsLst>
                  <a:path path="rect">
                    <a:fillToRect l="100000" b="100000"/>
                  </a:path>
                  <a:tileRect t="-100000" r="-100000"/>
                </a:gradFill>
              </a:rPr>
              <a:t>周一</a:t>
            </a:r>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调研区域：开滦十中</a:t>
            </a:r>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生源调查</a:t>
            </a:r>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区域选址</a:t>
            </a:r>
            <a:endParaRPr lang="zh-CN" altLang="en-US">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p:txBody>
      </p:sp>
      <p:sp>
        <p:nvSpPr>
          <p:cNvPr id="4" name="文本框 3"/>
          <p:cNvSpPr txBox="1"/>
          <p:nvPr/>
        </p:nvSpPr>
        <p:spPr>
          <a:xfrm>
            <a:off x="11144250" y="74930"/>
            <a:ext cx="936000" cy="368300"/>
          </a:xfrm>
          <a:prstGeom prst="rect">
            <a:avLst/>
          </a:prstGeom>
          <a:gradFill>
            <a:gsLst>
              <a:gs pos="0">
                <a:srgbClr val="007BD3">
                  <a:alpha val="0"/>
                </a:srgbClr>
              </a:gs>
              <a:gs pos="100000">
                <a:srgbClr val="034373"/>
              </a:gs>
            </a:gsLst>
            <a:lin ang="18900000" scaled="0"/>
          </a:gradFill>
          <a:ln w="38100" cmpd="sng">
            <a:solidFill>
              <a:srgbClr val="00B0F0"/>
            </a:solidFill>
            <a:prstDash val="solid"/>
          </a:ln>
        </p:spPr>
        <p:txBody>
          <a:bodyPr wrap="square" rtlCol="0">
            <a:spAutoFit/>
          </a:bodyPr>
          <a:p>
            <a:pPr algn="r"/>
            <a:r>
              <a:rPr lang="zh-CN" altLang="en-US">
                <a:gradFill>
                  <a:gsLst>
                    <a:gs pos="0">
                      <a:srgbClr val="FECF40"/>
                    </a:gs>
                    <a:gs pos="100000">
                      <a:srgbClr val="846C21"/>
                    </a:gs>
                  </a:gsLst>
                  <a:path path="rect">
                    <a:fillToRect l="100000" b="100000"/>
                  </a:path>
                  <a:tileRect t="-100000" r="-100000"/>
                </a:gradFill>
              </a:rPr>
              <a:t>市调中</a:t>
            </a:r>
            <a:endParaRPr lang="zh-CN" altLang="en-US">
              <a:gradFill>
                <a:gsLst>
                  <a:gs pos="0">
                    <a:srgbClr val="FECF40"/>
                  </a:gs>
                  <a:gs pos="100000">
                    <a:srgbClr val="846C21"/>
                  </a:gs>
                </a:gsLst>
                <a:path path="rect">
                  <a:fillToRect l="100000" b="100000"/>
                </a:path>
                <a:tileRect t="-100000" r="-100000"/>
              </a:gradFill>
            </a:endParaRPr>
          </a:p>
        </p:txBody>
      </p:sp>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核心团队</a:t>
            </a:r>
            <a:endParaRPr lang="zh-CN" altLang="en-US"/>
          </a:p>
        </p:txBody>
      </p:sp>
      <p:pic>
        <p:nvPicPr>
          <p:cNvPr id="3" name="图片 2"/>
          <p:cNvPicPr>
            <a:picLocks noChangeAspect="1"/>
          </p:cNvPicPr>
          <p:nvPr/>
        </p:nvPicPr>
        <p:blipFill>
          <a:blip r:embed="rId1"/>
          <a:stretch>
            <a:fillRect/>
          </a:stretch>
        </p:blipFill>
        <p:spPr>
          <a:xfrm>
            <a:off x="1060450" y="1355725"/>
            <a:ext cx="10071100" cy="4146550"/>
          </a:xfrm>
          <a:prstGeom prst="rect">
            <a:avLst/>
          </a:prstGeom>
        </p:spPr>
      </p:pic>
    </p:spTree>
    <p:custDataLst>
      <p:tags r:id="rId2"/>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核心团队</a:t>
            </a:r>
            <a:endParaRPr lang="zh-CN" altLang="en-US"/>
          </a:p>
        </p:txBody>
      </p:sp>
      <p:pic>
        <p:nvPicPr>
          <p:cNvPr id="3" name="图片 2"/>
          <p:cNvPicPr>
            <a:picLocks noChangeAspect="1"/>
          </p:cNvPicPr>
          <p:nvPr/>
        </p:nvPicPr>
        <p:blipFill>
          <a:blip r:embed="rId1"/>
          <a:stretch>
            <a:fillRect/>
          </a:stretch>
        </p:blipFill>
        <p:spPr>
          <a:xfrm>
            <a:off x="1060450" y="1355725"/>
            <a:ext cx="10071100" cy="4146550"/>
          </a:xfrm>
          <a:prstGeom prst="rect">
            <a:avLst/>
          </a:prstGeom>
        </p:spPr>
      </p:pic>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核心团队</a:t>
            </a:r>
            <a:endParaRPr lang="zh-CN" altLang="en-US"/>
          </a:p>
        </p:txBody>
      </p:sp>
      <p:pic>
        <p:nvPicPr>
          <p:cNvPr id="3" name="图片 2"/>
          <p:cNvPicPr>
            <a:picLocks noChangeAspect="1"/>
          </p:cNvPicPr>
          <p:nvPr/>
        </p:nvPicPr>
        <p:blipFill>
          <a:blip r:embed="rId1"/>
          <a:stretch>
            <a:fillRect/>
          </a:stretch>
        </p:blipFill>
        <p:spPr>
          <a:xfrm>
            <a:off x="1060450" y="1355725"/>
            <a:ext cx="10071100" cy="4146550"/>
          </a:xfrm>
          <a:prstGeom prst="rect">
            <a:avLst/>
          </a:prstGeom>
        </p:spPr>
      </p:pic>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核心团队</a:t>
            </a:r>
            <a:endParaRPr lang="zh-CN" altLang="en-US"/>
          </a:p>
        </p:txBody>
      </p:sp>
      <p:pic>
        <p:nvPicPr>
          <p:cNvPr id="3" name="图片 2"/>
          <p:cNvPicPr>
            <a:picLocks noChangeAspect="1"/>
          </p:cNvPicPr>
          <p:nvPr/>
        </p:nvPicPr>
        <p:blipFill>
          <a:blip r:embed="rId1"/>
          <a:stretch>
            <a:fillRect/>
          </a:stretch>
        </p:blipFill>
        <p:spPr>
          <a:xfrm>
            <a:off x="1060450" y="1355725"/>
            <a:ext cx="10071100" cy="4146550"/>
          </a:xfrm>
          <a:prstGeom prst="rect">
            <a:avLst/>
          </a:prstGeom>
        </p:spPr>
      </p:pic>
    </p:spTree>
    <p:custDataLst>
      <p:tags r:id="rId2"/>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101600" y="2706370"/>
            <a:ext cx="11837035" cy="1445260"/>
          </a:xfrm>
          <a:prstGeom prst="rect">
            <a:avLst/>
          </a:prstGeom>
          <a:noFill/>
        </p:spPr>
        <p:txBody>
          <a:bodyPr wrap="square" rtlCol="0" anchor="t">
            <a:spAutoFit/>
          </a:bodyPr>
          <a:p>
            <a:pPr algn="ctr"/>
            <a:r>
              <a:rPr lang="zh-CN" altLang="en-US" sz="8800"/>
              <a:t>附：图片</a:t>
            </a:r>
            <a:endParaRPr lang="zh-CN" altLang="en-US" sz="8800"/>
          </a:p>
        </p:txBody>
      </p:sp>
      <p:sp>
        <p:nvSpPr>
          <p:cNvPr id="3" name="文本框 2"/>
          <p:cNvSpPr txBox="1"/>
          <p:nvPr/>
        </p:nvSpPr>
        <p:spPr>
          <a:xfrm>
            <a:off x="4826000" y="4340225"/>
            <a:ext cx="5589270" cy="368300"/>
          </a:xfrm>
          <a:prstGeom prst="rect">
            <a:avLst/>
          </a:prstGeom>
          <a:noFill/>
        </p:spPr>
        <p:txBody>
          <a:bodyPr wrap="square" rtlCol="0" anchor="t">
            <a:spAutoFit/>
          </a:bodyPr>
          <a:p>
            <a:r>
              <a:rPr lang="en-US" altLang="zh-CN"/>
              <a:t> </a:t>
            </a:r>
            <a:endParaRPr lang="en-US" altLang="zh-CN"/>
          </a:p>
        </p:txBody>
      </p:sp>
    </p:spTree>
    <p:custDataLst>
      <p:tags r:id="rId1"/>
    </p:custData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图片 6" descr="岳阳大片区图"/>
          <p:cNvPicPr>
            <a:picLocks noChangeAspect="1"/>
          </p:cNvPicPr>
          <p:nvPr/>
        </p:nvPicPr>
        <p:blipFill>
          <a:blip r:embed="rId1"/>
          <a:stretch>
            <a:fillRect/>
          </a:stretch>
        </p:blipFill>
        <p:spPr>
          <a:xfrm>
            <a:off x="1013460" y="297815"/>
            <a:ext cx="10058400" cy="5166995"/>
          </a:xfrm>
          <a:prstGeom prst="rect">
            <a:avLst/>
          </a:prstGeom>
        </p:spPr>
      </p:pic>
      <p:sp>
        <p:nvSpPr>
          <p:cNvPr id="4" name="任意多边形 3"/>
          <p:cNvSpPr/>
          <p:nvPr/>
        </p:nvSpPr>
        <p:spPr>
          <a:xfrm>
            <a:off x="7946390" y="3630930"/>
            <a:ext cx="1239520" cy="859155"/>
          </a:xfrm>
          <a:custGeom>
            <a:avLst/>
            <a:gdLst>
              <a:gd name="connisteX0" fmla="*/ 28734 w 1400210"/>
              <a:gd name="connsiteY0" fmla="*/ 24288 h 992071"/>
              <a:gd name="connisteX1" fmla="*/ 112554 w 1400210"/>
              <a:gd name="connsiteY1" fmla="*/ 24288 h 992071"/>
              <a:gd name="connisteX2" fmla="*/ 197009 w 1400210"/>
              <a:gd name="connsiteY2" fmla="*/ 24288 h 992071"/>
              <a:gd name="connisteX3" fmla="*/ 280829 w 1400210"/>
              <a:gd name="connsiteY3" fmla="*/ 45243 h 992071"/>
              <a:gd name="connisteX4" fmla="*/ 364649 w 1400210"/>
              <a:gd name="connsiteY4" fmla="*/ 45243 h 992071"/>
              <a:gd name="connisteX5" fmla="*/ 449104 w 1400210"/>
              <a:gd name="connsiteY5" fmla="*/ 45243 h 992071"/>
              <a:gd name="connisteX6" fmla="*/ 532924 w 1400210"/>
              <a:gd name="connsiteY6" fmla="*/ 45243 h 992071"/>
              <a:gd name="connisteX7" fmla="*/ 617379 w 1400210"/>
              <a:gd name="connsiteY7" fmla="*/ 45243 h 992071"/>
              <a:gd name="connisteX8" fmla="*/ 701199 w 1400210"/>
              <a:gd name="connsiteY8" fmla="*/ 45243 h 992071"/>
              <a:gd name="connisteX9" fmla="*/ 785654 w 1400210"/>
              <a:gd name="connsiteY9" fmla="*/ 87153 h 992071"/>
              <a:gd name="connisteX10" fmla="*/ 890429 w 1400210"/>
              <a:gd name="connsiteY10" fmla="*/ 87153 h 992071"/>
              <a:gd name="connisteX11" fmla="*/ 974249 w 1400210"/>
              <a:gd name="connsiteY11" fmla="*/ 87153 h 992071"/>
              <a:gd name="connisteX12" fmla="*/ 1058704 w 1400210"/>
              <a:gd name="connsiteY12" fmla="*/ 66198 h 992071"/>
              <a:gd name="connisteX13" fmla="*/ 1142524 w 1400210"/>
              <a:gd name="connsiteY13" fmla="*/ 24288 h 992071"/>
              <a:gd name="connisteX14" fmla="*/ 1226979 w 1400210"/>
              <a:gd name="connsiteY14" fmla="*/ 3333 h 992071"/>
              <a:gd name="connisteX15" fmla="*/ 1310799 w 1400210"/>
              <a:gd name="connsiteY15" fmla="*/ 3333 h 992071"/>
              <a:gd name="connisteX16" fmla="*/ 1395254 w 1400210"/>
              <a:gd name="connsiteY16" fmla="*/ 24288 h 992071"/>
              <a:gd name="connisteX17" fmla="*/ 1373664 w 1400210"/>
              <a:gd name="connsiteY17" fmla="*/ 108108 h 992071"/>
              <a:gd name="connisteX18" fmla="*/ 1289844 w 1400210"/>
              <a:gd name="connsiteY18" fmla="*/ 150018 h 992071"/>
              <a:gd name="connisteX19" fmla="*/ 1206024 w 1400210"/>
              <a:gd name="connsiteY19" fmla="*/ 234473 h 992071"/>
              <a:gd name="connisteX20" fmla="*/ 1163479 w 1400210"/>
              <a:gd name="connsiteY20" fmla="*/ 318293 h 992071"/>
              <a:gd name="connisteX21" fmla="*/ 1100614 w 1400210"/>
              <a:gd name="connsiteY21" fmla="*/ 402748 h 992071"/>
              <a:gd name="connisteX22" fmla="*/ 1058704 w 1400210"/>
              <a:gd name="connsiteY22" fmla="*/ 486568 h 992071"/>
              <a:gd name="connisteX23" fmla="*/ 974249 w 1400210"/>
              <a:gd name="connsiteY23" fmla="*/ 570388 h 992071"/>
              <a:gd name="connisteX24" fmla="*/ 890429 w 1400210"/>
              <a:gd name="connsiteY24" fmla="*/ 654843 h 992071"/>
              <a:gd name="connisteX25" fmla="*/ 806609 w 1400210"/>
              <a:gd name="connsiteY25" fmla="*/ 738663 h 992071"/>
              <a:gd name="connisteX26" fmla="*/ 743109 w 1400210"/>
              <a:gd name="connsiteY26" fmla="*/ 844073 h 992071"/>
              <a:gd name="connisteX27" fmla="*/ 680244 w 1400210"/>
              <a:gd name="connsiteY27" fmla="*/ 927893 h 992071"/>
              <a:gd name="connisteX28" fmla="*/ 596424 w 1400210"/>
              <a:gd name="connsiteY28" fmla="*/ 991393 h 992071"/>
              <a:gd name="connisteX29" fmla="*/ 511969 w 1400210"/>
              <a:gd name="connsiteY29" fmla="*/ 948848 h 992071"/>
              <a:gd name="connisteX30" fmla="*/ 449104 w 1400210"/>
              <a:gd name="connsiteY30" fmla="*/ 844073 h 992071"/>
              <a:gd name="connisteX31" fmla="*/ 407194 w 1400210"/>
              <a:gd name="connsiteY31" fmla="*/ 759618 h 992071"/>
              <a:gd name="connisteX32" fmla="*/ 386239 w 1400210"/>
              <a:gd name="connsiteY32" fmla="*/ 654843 h 992071"/>
              <a:gd name="connisteX33" fmla="*/ 343694 w 1400210"/>
              <a:gd name="connsiteY33" fmla="*/ 570388 h 992071"/>
              <a:gd name="connisteX34" fmla="*/ 280829 w 1400210"/>
              <a:gd name="connsiteY34" fmla="*/ 465613 h 992071"/>
              <a:gd name="connisteX35" fmla="*/ 217964 w 1400210"/>
              <a:gd name="connsiteY35" fmla="*/ 381793 h 992071"/>
              <a:gd name="connisteX36" fmla="*/ 133509 w 1400210"/>
              <a:gd name="connsiteY36" fmla="*/ 276383 h 992071"/>
              <a:gd name="connisteX37" fmla="*/ 91599 w 1400210"/>
              <a:gd name="connsiteY37" fmla="*/ 192563 h 992071"/>
              <a:gd name="connisteX38" fmla="*/ 7779 w 1400210"/>
              <a:gd name="connsiteY38" fmla="*/ 129063 h 992071"/>
              <a:gd name="connisteX39" fmla="*/ 7779 w 1400210"/>
              <a:gd name="connsiteY39" fmla="*/ 45243 h 99207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Lst>
            <a:rect l="l" t="t" r="r" b="b"/>
            <a:pathLst>
              <a:path w="1400210" h="992072">
                <a:moveTo>
                  <a:pt x="28735" y="24289"/>
                </a:moveTo>
                <a:cubicBezTo>
                  <a:pt x="43975" y="24289"/>
                  <a:pt x="78900" y="24289"/>
                  <a:pt x="112555" y="24289"/>
                </a:cubicBezTo>
                <a:cubicBezTo>
                  <a:pt x="146210" y="24289"/>
                  <a:pt x="163355" y="19844"/>
                  <a:pt x="197010" y="24289"/>
                </a:cubicBezTo>
                <a:cubicBezTo>
                  <a:pt x="230665" y="28734"/>
                  <a:pt x="247175" y="40799"/>
                  <a:pt x="280830" y="45244"/>
                </a:cubicBezTo>
                <a:cubicBezTo>
                  <a:pt x="314485" y="49689"/>
                  <a:pt x="330995" y="45244"/>
                  <a:pt x="364650" y="45244"/>
                </a:cubicBezTo>
                <a:cubicBezTo>
                  <a:pt x="398305" y="45244"/>
                  <a:pt x="415450" y="45244"/>
                  <a:pt x="449105" y="45244"/>
                </a:cubicBezTo>
                <a:cubicBezTo>
                  <a:pt x="482760" y="45244"/>
                  <a:pt x="499270" y="45244"/>
                  <a:pt x="532925" y="45244"/>
                </a:cubicBezTo>
                <a:cubicBezTo>
                  <a:pt x="566580" y="45244"/>
                  <a:pt x="583725" y="45244"/>
                  <a:pt x="617380" y="45244"/>
                </a:cubicBezTo>
                <a:cubicBezTo>
                  <a:pt x="651035" y="45244"/>
                  <a:pt x="667545" y="36989"/>
                  <a:pt x="701200" y="45244"/>
                </a:cubicBezTo>
                <a:cubicBezTo>
                  <a:pt x="734855" y="53499"/>
                  <a:pt x="747555" y="78899"/>
                  <a:pt x="785655" y="87154"/>
                </a:cubicBezTo>
                <a:cubicBezTo>
                  <a:pt x="823755" y="95409"/>
                  <a:pt x="852965" y="87154"/>
                  <a:pt x="890430" y="87154"/>
                </a:cubicBezTo>
                <a:cubicBezTo>
                  <a:pt x="927895" y="87154"/>
                  <a:pt x="940595" y="91599"/>
                  <a:pt x="974250" y="87154"/>
                </a:cubicBezTo>
                <a:cubicBezTo>
                  <a:pt x="1007905" y="82709"/>
                  <a:pt x="1025050" y="78899"/>
                  <a:pt x="1058705" y="66199"/>
                </a:cubicBezTo>
                <a:cubicBezTo>
                  <a:pt x="1092360" y="53499"/>
                  <a:pt x="1108870" y="36989"/>
                  <a:pt x="1142525" y="24289"/>
                </a:cubicBezTo>
                <a:cubicBezTo>
                  <a:pt x="1176180" y="11589"/>
                  <a:pt x="1193325" y="7779"/>
                  <a:pt x="1226980" y="3334"/>
                </a:cubicBezTo>
                <a:cubicBezTo>
                  <a:pt x="1260635" y="-1111"/>
                  <a:pt x="1277145" y="-1111"/>
                  <a:pt x="1310800" y="3334"/>
                </a:cubicBezTo>
                <a:cubicBezTo>
                  <a:pt x="1344455" y="7779"/>
                  <a:pt x="1382555" y="3334"/>
                  <a:pt x="1395255" y="24289"/>
                </a:cubicBezTo>
                <a:cubicBezTo>
                  <a:pt x="1407955" y="45244"/>
                  <a:pt x="1394620" y="82709"/>
                  <a:pt x="1373665" y="108109"/>
                </a:cubicBezTo>
                <a:cubicBezTo>
                  <a:pt x="1352710" y="133509"/>
                  <a:pt x="1323500" y="124619"/>
                  <a:pt x="1289845" y="150019"/>
                </a:cubicBezTo>
                <a:cubicBezTo>
                  <a:pt x="1256190" y="175419"/>
                  <a:pt x="1231425" y="200819"/>
                  <a:pt x="1206025" y="234474"/>
                </a:cubicBezTo>
                <a:cubicBezTo>
                  <a:pt x="1180625" y="268129"/>
                  <a:pt x="1184435" y="284639"/>
                  <a:pt x="1163480" y="318294"/>
                </a:cubicBezTo>
                <a:cubicBezTo>
                  <a:pt x="1142525" y="351949"/>
                  <a:pt x="1121570" y="369094"/>
                  <a:pt x="1100615" y="402749"/>
                </a:cubicBezTo>
                <a:cubicBezTo>
                  <a:pt x="1079660" y="436404"/>
                  <a:pt x="1084105" y="452914"/>
                  <a:pt x="1058705" y="486569"/>
                </a:cubicBezTo>
                <a:cubicBezTo>
                  <a:pt x="1033305" y="520224"/>
                  <a:pt x="1007905" y="536734"/>
                  <a:pt x="974250" y="570389"/>
                </a:cubicBezTo>
                <a:cubicBezTo>
                  <a:pt x="940595" y="604044"/>
                  <a:pt x="924085" y="621189"/>
                  <a:pt x="890430" y="654844"/>
                </a:cubicBezTo>
                <a:cubicBezTo>
                  <a:pt x="856775" y="688499"/>
                  <a:pt x="835820" y="700564"/>
                  <a:pt x="806610" y="738664"/>
                </a:cubicBezTo>
                <a:cubicBezTo>
                  <a:pt x="777400" y="776764"/>
                  <a:pt x="768510" y="805974"/>
                  <a:pt x="743110" y="844074"/>
                </a:cubicBezTo>
                <a:cubicBezTo>
                  <a:pt x="717710" y="882174"/>
                  <a:pt x="709455" y="898684"/>
                  <a:pt x="680245" y="927894"/>
                </a:cubicBezTo>
                <a:cubicBezTo>
                  <a:pt x="651035" y="957104"/>
                  <a:pt x="630080" y="986949"/>
                  <a:pt x="596425" y="991394"/>
                </a:cubicBezTo>
                <a:cubicBezTo>
                  <a:pt x="562770" y="995839"/>
                  <a:pt x="541180" y="978059"/>
                  <a:pt x="511970" y="948849"/>
                </a:cubicBezTo>
                <a:cubicBezTo>
                  <a:pt x="482760" y="919639"/>
                  <a:pt x="470060" y="882174"/>
                  <a:pt x="449105" y="844074"/>
                </a:cubicBezTo>
                <a:cubicBezTo>
                  <a:pt x="428150" y="805974"/>
                  <a:pt x="419895" y="797719"/>
                  <a:pt x="407195" y="759619"/>
                </a:cubicBezTo>
                <a:cubicBezTo>
                  <a:pt x="394495" y="721519"/>
                  <a:pt x="398940" y="692944"/>
                  <a:pt x="386240" y="654844"/>
                </a:cubicBezTo>
                <a:cubicBezTo>
                  <a:pt x="373540" y="616744"/>
                  <a:pt x="364650" y="608489"/>
                  <a:pt x="343695" y="570389"/>
                </a:cubicBezTo>
                <a:cubicBezTo>
                  <a:pt x="322740" y="532289"/>
                  <a:pt x="306230" y="503079"/>
                  <a:pt x="280830" y="465614"/>
                </a:cubicBezTo>
                <a:cubicBezTo>
                  <a:pt x="255430" y="428149"/>
                  <a:pt x="247175" y="419894"/>
                  <a:pt x="217965" y="381794"/>
                </a:cubicBezTo>
                <a:cubicBezTo>
                  <a:pt x="188755" y="343694"/>
                  <a:pt x="158910" y="314484"/>
                  <a:pt x="133510" y="276384"/>
                </a:cubicBezTo>
                <a:cubicBezTo>
                  <a:pt x="108110" y="238284"/>
                  <a:pt x="117000" y="221774"/>
                  <a:pt x="91600" y="192564"/>
                </a:cubicBezTo>
                <a:cubicBezTo>
                  <a:pt x="66200" y="163354"/>
                  <a:pt x="24290" y="158274"/>
                  <a:pt x="7780" y="129064"/>
                </a:cubicBezTo>
                <a:cubicBezTo>
                  <a:pt x="-8730" y="99854"/>
                  <a:pt x="5875" y="60484"/>
                  <a:pt x="7780" y="45244"/>
                </a:cubicBezTo>
              </a:path>
            </a:pathLst>
          </a:custGeom>
          <a:solidFill>
            <a:srgbClr val="FFFF00">
              <a:alpha val="50000"/>
            </a:srgb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6966585" y="3549015"/>
            <a:ext cx="1320800" cy="1283335"/>
          </a:xfrm>
          <a:custGeom>
            <a:avLst/>
            <a:gdLst>
              <a:gd name="connisteX0" fmla="*/ 333437 w 1190996"/>
              <a:gd name="connsiteY0" fmla="*/ 20743 h 1289563"/>
              <a:gd name="connisteX1" fmla="*/ 400112 w 1190996"/>
              <a:gd name="connsiteY1" fmla="*/ 1693 h 1289563"/>
              <a:gd name="connisteX2" fmla="*/ 466787 w 1190996"/>
              <a:gd name="connsiteY2" fmla="*/ 1693 h 1289563"/>
              <a:gd name="connisteX3" fmla="*/ 533462 w 1190996"/>
              <a:gd name="connsiteY3" fmla="*/ 1693 h 1289563"/>
              <a:gd name="connisteX4" fmla="*/ 600137 w 1190996"/>
              <a:gd name="connsiteY4" fmla="*/ 11218 h 1289563"/>
              <a:gd name="connisteX5" fmla="*/ 666812 w 1190996"/>
              <a:gd name="connsiteY5" fmla="*/ 20743 h 1289563"/>
              <a:gd name="connisteX6" fmla="*/ 733487 w 1190996"/>
              <a:gd name="connsiteY6" fmla="*/ 20743 h 1289563"/>
              <a:gd name="connisteX7" fmla="*/ 695387 w 1190996"/>
              <a:gd name="connsiteY7" fmla="*/ 87418 h 1289563"/>
              <a:gd name="connisteX8" fmla="*/ 695387 w 1190996"/>
              <a:gd name="connsiteY8" fmla="*/ 154093 h 1289563"/>
              <a:gd name="connisteX9" fmla="*/ 733487 w 1190996"/>
              <a:gd name="connsiteY9" fmla="*/ 220768 h 1289563"/>
              <a:gd name="connisteX10" fmla="*/ 781112 w 1190996"/>
              <a:gd name="connsiteY10" fmla="*/ 287443 h 1289563"/>
              <a:gd name="connisteX11" fmla="*/ 800162 w 1190996"/>
              <a:gd name="connsiteY11" fmla="*/ 354118 h 1289563"/>
              <a:gd name="connisteX12" fmla="*/ 847787 w 1190996"/>
              <a:gd name="connsiteY12" fmla="*/ 420793 h 1289563"/>
              <a:gd name="connisteX13" fmla="*/ 895412 w 1190996"/>
              <a:gd name="connsiteY13" fmla="*/ 487468 h 1289563"/>
              <a:gd name="connisteX14" fmla="*/ 952562 w 1190996"/>
              <a:gd name="connsiteY14" fmla="*/ 573193 h 1289563"/>
              <a:gd name="connisteX15" fmla="*/ 1000187 w 1190996"/>
              <a:gd name="connsiteY15" fmla="*/ 649393 h 1289563"/>
              <a:gd name="connisteX16" fmla="*/ 1038287 w 1190996"/>
              <a:gd name="connsiteY16" fmla="*/ 716068 h 1289563"/>
              <a:gd name="connisteX17" fmla="*/ 1066862 w 1190996"/>
              <a:gd name="connsiteY17" fmla="*/ 782743 h 1289563"/>
              <a:gd name="connisteX18" fmla="*/ 1095437 w 1190996"/>
              <a:gd name="connsiteY18" fmla="*/ 849418 h 1289563"/>
              <a:gd name="connisteX19" fmla="*/ 1143062 w 1190996"/>
              <a:gd name="connsiteY19" fmla="*/ 916093 h 1289563"/>
              <a:gd name="connisteX20" fmla="*/ 1190687 w 1190996"/>
              <a:gd name="connsiteY20" fmla="*/ 992293 h 1289563"/>
              <a:gd name="connisteX21" fmla="*/ 1124012 w 1190996"/>
              <a:gd name="connsiteY21" fmla="*/ 992293 h 1289563"/>
              <a:gd name="connisteX22" fmla="*/ 1057337 w 1190996"/>
              <a:gd name="connsiteY22" fmla="*/ 1011343 h 1289563"/>
              <a:gd name="connisteX23" fmla="*/ 981137 w 1190996"/>
              <a:gd name="connsiteY23" fmla="*/ 1030393 h 1289563"/>
              <a:gd name="connisteX24" fmla="*/ 914462 w 1190996"/>
              <a:gd name="connsiteY24" fmla="*/ 1030393 h 1289563"/>
              <a:gd name="connisteX25" fmla="*/ 847787 w 1190996"/>
              <a:gd name="connsiteY25" fmla="*/ 1049443 h 1289563"/>
              <a:gd name="connisteX26" fmla="*/ 781112 w 1190996"/>
              <a:gd name="connsiteY26" fmla="*/ 1078018 h 1289563"/>
              <a:gd name="connisteX27" fmla="*/ 714437 w 1190996"/>
              <a:gd name="connsiteY27" fmla="*/ 1058968 h 1289563"/>
              <a:gd name="connisteX28" fmla="*/ 647762 w 1190996"/>
              <a:gd name="connsiteY28" fmla="*/ 1078018 h 1289563"/>
              <a:gd name="connisteX29" fmla="*/ 581087 w 1190996"/>
              <a:gd name="connsiteY29" fmla="*/ 1125643 h 1289563"/>
              <a:gd name="connisteX30" fmla="*/ 514412 w 1190996"/>
              <a:gd name="connsiteY30" fmla="*/ 1182793 h 1289563"/>
              <a:gd name="connisteX31" fmla="*/ 447737 w 1190996"/>
              <a:gd name="connsiteY31" fmla="*/ 1220893 h 1289563"/>
              <a:gd name="connisteX32" fmla="*/ 381062 w 1190996"/>
              <a:gd name="connsiteY32" fmla="*/ 1249468 h 1289563"/>
              <a:gd name="connisteX33" fmla="*/ 314387 w 1190996"/>
              <a:gd name="connsiteY33" fmla="*/ 1287568 h 1289563"/>
              <a:gd name="connisteX34" fmla="*/ 247712 w 1190996"/>
              <a:gd name="connsiteY34" fmla="*/ 1278043 h 1289563"/>
              <a:gd name="connisteX35" fmla="*/ 171512 w 1190996"/>
              <a:gd name="connsiteY35" fmla="*/ 1249468 h 1289563"/>
              <a:gd name="connisteX36" fmla="*/ 104837 w 1190996"/>
              <a:gd name="connsiteY36" fmla="*/ 1278043 h 1289563"/>
              <a:gd name="connisteX37" fmla="*/ 104837 w 1190996"/>
              <a:gd name="connsiteY37" fmla="*/ 1211368 h 1289563"/>
              <a:gd name="connisteX38" fmla="*/ 133412 w 1190996"/>
              <a:gd name="connsiteY38" fmla="*/ 1144693 h 1289563"/>
              <a:gd name="connisteX39" fmla="*/ 152462 w 1190996"/>
              <a:gd name="connsiteY39" fmla="*/ 1078018 h 1289563"/>
              <a:gd name="connisteX40" fmla="*/ 181037 w 1190996"/>
              <a:gd name="connsiteY40" fmla="*/ 1011343 h 1289563"/>
              <a:gd name="connisteX41" fmla="*/ 190562 w 1190996"/>
              <a:gd name="connsiteY41" fmla="*/ 944668 h 1289563"/>
              <a:gd name="connisteX42" fmla="*/ 209612 w 1190996"/>
              <a:gd name="connsiteY42" fmla="*/ 877993 h 1289563"/>
              <a:gd name="connisteX43" fmla="*/ 219137 w 1190996"/>
              <a:gd name="connsiteY43" fmla="*/ 811318 h 1289563"/>
              <a:gd name="connisteX44" fmla="*/ 219137 w 1190996"/>
              <a:gd name="connsiteY44" fmla="*/ 735118 h 1289563"/>
              <a:gd name="connisteX45" fmla="*/ 209612 w 1190996"/>
              <a:gd name="connsiteY45" fmla="*/ 668443 h 1289563"/>
              <a:gd name="connisteX46" fmla="*/ 209612 w 1190996"/>
              <a:gd name="connsiteY46" fmla="*/ 601768 h 1289563"/>
              <a:gd name="connisteX47" fmla="*/ 200087 w 1190996"/>
              <a:gd name="connsiteY47" fmla="*/ 535093 h 1289563"/>
              <a:gd name="connisteX48" fmla="*/ 190562 w 1190996"/>
              <a:gd name="connsiteY48" fmla="*/ 468418 h 1289563"/>
              <a:gd name="connisteX49" fmla="*/ 152462 w 1190996"/>
              <a:gd name="connsiteY49" fmla="*/ 392218 h 1289563"/>
              <a:gd name="connisteX50" fmla="*/ 133412 w 1190996"/>
              <a:gd name="connsiteY50" fmla="*/ 325543 h 1289563"/>
              <a:gd name="connisteX51" fmla="*/ 114362 w 1190996"/>
              <a:gd name="connsiteY51" fmla="*/ 258868 h 1289563"/>
              <a:gd name="connisteX52" fmla="*/ 85787 w 1190996"/>
              <a:gd name="connsiteY52" fmla="*/ 192193 h 1289563"/>
              <a:gd name="connisteX53" fmla="*/ 57212 w 1190996"/>
              <a:gd name="connsiteY53" fmla="*/ 125518 h 1289563"/>
              <a:gd name="connisteX54" fmla="*/ 62 w 1190996"/>
              <a:gd name="connsiteY54" fmla="*/ 39793 h 1289563"/>
              <a:gd name="connisteX55" fmla="*/ 66737 w 1190996"/>
              <a:gd name="connsiteY55" fmla="*/ 1693 h 1289563"/>
              <a:gd name="connisteX56" fmla="*/ 133412 w 1190996"/>
              <a:gd name="connsiteY56" fmla="*/ 11218 h 1289563"/>
              <a:gd name="connisteX57" fmla="*/ 200087 w 1190996"/>
              <a:gd name="connsiteY57" fmla="*/ 11218 h 1289563"/>
              <a:gd name="connisteX58" fmla="*/ 266762 w 1190996"/>
              <a:gd name="connsiteY58" fmla="*/ 1693 h 1289563"/>
              <a:gd name="connisteX59" fmla="*/ 333437 w 1190996"/>
              <a:gd name="connsiteY59" fmla="*/ 1693 h 128956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Lst>
            <a:rect l="l" t="t" r="r" b="b"/>
            <a:pathLst>
              <a:path w="1190996" h="1289564">
                <a:moveTo>
                  <a:pt x="333438" y="20743"/>
                </a:moveTo>
                <a:cubicBezTo>
                  <a:pt x="345503" y="16933"/>
                  <a:pt x="373443" y="5503"/>
                  <a:pt x="400113" y="1693"/>
                </a:cubicBezTo>
                <a:cubicBezTo>
                  <a:pt x="426783" y="-2117"/>
                  <a:pt x="440118" y="1693"/>
                  <a:pt x="466788" y="1693"/>
                </a:cubicBezTo>
                <a:cubicBezTo>
                  <a:pt x="493458" y="1693"/>
                  <a:pt x="506793" y="-212"/>
                  <a:pt x="533463" y="1693"/>
                </a:cubicBezTo>
                <a:cubicBezTo>
                  <a:pt x="560133" y="3598"/>
                  <a:pt x="573468" y="7408"/>
                  <a:pt x="600138" y="11218"/>
                </a:cubicBezTo>
                <a:cubicBezTo>
                  <a:pt x="626808" y="15028"/>
                  <a:pt x="640143" y="18838"/>
                  <a:pt x="666813" y="20743"/>
                </a:cubicBezTo>
                <a:cubicBezTo>
                  <a:pt x="693483" y="22648"/>
                  <a:pt x="727773" y="7408"/>
                  <a:pt x="733488" y="20743"/>
                </a:cubicBezTo>
                <a:cubicBezTo>
                  <a:pt x="739203" y="34078"/>
                  <a:pt x="703008" y="60748"/>
                  <a:pt x="695388" y="87418"/>
                </a:cubicBezTo>
                <a:cubicBezTo>
                  <a:pt x="687768" y="114088"/>
                  <a:pt x="687768" y="127423"/>
                  <a:pt x="695388" y="154093"/>
                </a:cubicBezTo>
                <a:cubicBezTo>
                  <a:pt x="703008" y="180763"/>
                  <a:pt x="716343" y="194098"/>
                  <a:pt x="733488" y="220768"/>
                </a:cubicBezTo>
                <a:cubicBezTo>
                  <a:pt x="750633" y="247438"/>
                  <a:pt x="767778" y="260773"/>
                  <a:pt x="781113" y="287443"/>
                </a:cubicBezTo>
                <a:cubicBezTo>
                  <a:pt x="794448" y="314113"/>
                  <a:pt x="786828" y="327448"/>
                  <a:pt x="800163" y="354118"/>
                </a:cubicBezTo>
                <a:cubicBezTo>
                  <a:pt x="813498" y="380788"/>
                  <a:pt x="828738" y="394123"/>
                  <a:pt x="847788" y="420793"/>
                </a:cubicBezTo>
                <a:cubicBezTo>
                  <a:pt x="866838" y="447463"/>
                  <a:pt x="874458" y="456988"/>
                  <a:pt x="895413" y="487468"/>
                </a:cubicBezTo>
                <a:cubicBezTo>
                  <a:pt x="916368" y="517948"/>
                  <a:pt x="931608" y="540808"/>
                  <a:pt x="952563" y="573193"/>
                </a:cubicBezTo>
                <a:cubicBezTo>
                  <a:pt x="973518" y="605578"/>
                  <a:pt x="983043" y="620818"/>
                  <a:pt x="1000188" y="649393"/>
                </a:cubicBezTo>
                <a:cubicBezTo>
                  <a:pt x="1017333" y="677968"/>
                  <a:pt x="1024953" y="689398"/>
                  <a:pt x="1038288" y="716068"/>
                </a:cubicBezTo>
                <a:cubicBezTo>
                  <a:pt x="1051623" y="742738"/>
                  <a:pt x="1055433" y="756073"/>
                  <a:pt x="1066863" y="782743"/>
                </a:cubicBezTo>
                <a:cubicBezTo>
                  <a:pt x="1078293" y="809413"/>
                  <a:pt x="1080198" y="822748"/>
                  <a:pt x="1095438" y="849418"/>
                </a:cubicBezTo>
                <a:cubicBezTo>
                  <a:pt x="1110678" y="876088"/>
                  <a:pt x="1124013" y="887518"/>
                  <a:pt x="1143063" y="916093"/>
                </a:cubicBezTo>
                <a:cubicBezTo>
                  <a:pt x="1162113" y="944668"/>
                  <a:pt x="1194498" y="977053"/>
                  <a:pt x="1190688" y="992293"/>
                </a:cubicBezTo>
                <a:cubicBezTo>
                  <a:pt x="1186878" y="1007533"/>
                  <a:pt x="1150683" y="988483"/>
                  <a:pt x="1124013" y="992293"/>
                </a:cubicBezTo>
                <a:cubicBezTo>
                  <a:pt x="1097343" y="996103"/>
                  <a:pt x="1085913" y="1003723"/>
                  <a:pt x="1057338" y="1011343"/>
                </a:cubicBezTo>
                <a:cubicBezTo>
                  <a:pt x="1028763" y="1018963"/>
                  <a:pt x="1009713" y="1026583"/>
                  <a:pt x="981138" y="1030393"/>
                </a:cubicBezTo>
                <a:cubicBezTo>
                  <a:pt x="952563" y="1034203"/>
                  <a:pt x="941133" y="1026583"/>
                  <a:pt x="914463" y="1030393"/>
                </a:cubicBezTo>
                <a:cubicBezTo>
                  <a:pt x="887793" y="1034203"/>
                  <a:pt x="874458" y="1039918"/>
                  <a:pt x="847788" y="1049443"/>
                </a:cubicBezTo>
                <a:cubicBezTo>
                  <a:pt x="821118" y="1058968"/>
                  <a:pt x="807783" y="1076113"/>
                  <a:pt x="781113" y="1078018"/>
                </a:cubicBezTo>
                <a:cubicBezTo>
                  <a:pt x="754443" y="1079923"/>
                  <a:pt x="741108" y="1058968"/>
                  <a:pt x="714438" y="1058968"/>
                </a:cubicBezTo>
                <a:cubicBezTo>
                  <a:pt x="687768" y="1058968"/>
                  <a:pt x="674433" y="1064683"/>
                  <a:pt x="647763" y="1078018"/>
                </a:cubicBezTo>
                <a:cubicBezTo>
                  <a:pt x="621093" y="1091353"/>
                  <a:pt x="607758" y="1104688"/>
                  <a:pt x="581088" y="1125643"/>
                </a:cubicBezTo>
                <a:cubicBezTo>
                  <a:pt x="554418" y="1146598"/>
                  <a:pt x="541083" y="1163743"/>
                  <a:pt x="514413" y="1182793"/>
                </a:cubicBezTo>
                <a:cubicBezTo>
                  <a:pt x="487743" y="1201843"/>
                  <a:pt x="474408" y="1207558"/>
                  <a:pt x="447738" y="1220893"/>
                </a:cubicBezTo>
                <a:cubicBezTo>
                  <a:pt x="421068" y="1234228"/>
                  <a:pt x="407733" y="1236133"/>
                  <a:pt x="381063" y="1249468"/>
                </a:cubicBezTo>
                <a:cubicBezTo>
                  <a:pt x="354393" y="1262803"/>
                  <a:pt x="341058" y="1281853"/>
                  <a:pt x="314388" y="1287568"/>
                </a:cubicBezTo>
                <a:cubicBezTo>
                  <a:pt x="287718" y="1293283"/>
                  <a:pt x="276288" y="1285663"/>
                  <a:pt x="247713" y="1278043"/>
                </a:cubicBezTo>
                <a:cubicBezTo>
                  <a:pt x="219138" y="1270423"/>
                  <a:pt x="200088" y="1249468"/>
                  <a:pt x="171513" y="1249468"/>
                </a:cubicBezTo>
                <a:cubicBezTo>
                  <a:pt x="142938" y="1249468"/>
                  <a:pt x="118173" y="1285663"/>
                  <a:pt x="104838" y="1278043"/>
                </a:cubicBezTo>
                <a:cubicBezTo>
                  <a:pt x="91503" y="1270423"/>
                  <a:pt x="99123" y="1238038"/>
                  <a:pt x="104838" y="1211368"/>
                </a:cubicBezTo>
                <a:cubicBezTo>
                  <a:pt x="110553" y="1184698"/>
                  <a:pt x="123888" y="1171363"/>
                  <a:pt x="133413" y="1144693"/>
                </a:cubicBezTo>
                <a:cubicBezTo>
                  <a:pt x="142938" y="1118023"/>
                  <a:pt x="142938" y="1104688"/>
                  <a:pt x="152463" y="1078018"/>
                </a:cubicBezTo>
                <a:cubicBezTo>
                  <a:pt x="161988" y="1051348"/>
                  <a:pt x="173418" y="1038013"/>
                  <a:pt x="181038" y="1011343"/>
                </a:cubicBezTo>
                <a:cubicBezTo>
                  <a:pt x="188658" y="984673"/>
                  <a:pt x="184848" y="971338"/>
                  <a:pt x="190563" y="944668"/>
                </a:cubicBezTo>
                <a:cubicBezTo>
                  <a:pt x="196278" y="917998"/>
                  <a:pt x="203898" y="904663"/>
                  <a:pt x="209613" y="877993"/>
                </a:cubicBezTo>
                <a:cubicBezTo>
                  <a:pt x="215328" y="851323"/>
                  <a:pt x="217233" y="839893"/>
                  <a:pt x="219138" y="811318"/>
                </a:cubicBezTo>
                <a:cubicBezTo>
                  <a:pt x="221043" y="782743"/>
                  <a:pt x="221043" y="763693"/>
                  <a:pt x="219138" y="735118"/>
                </a:cubicBezTo>
                <a:cubicBezTo>
                  <a:pt x="217233" y="706543"/>
                  <a:pt x="211518" y="695113"/>
                  <a:pt x="209613" y="668443"/>
                </a:cubicBezTo>
                <a:cubicBezTo>
                  <a:pt x="207708" y="641773"/>
                  <a:pt x="211518" y="628438"/>
                  <a:pt x="209613" y="601768"/>
                </a:cubicBezTo>
                <a:cubicBezTo>
                  <a:pt x="207708" y="575098"/>
                  <a:pt x="203898" y="561763"/>
                  <a:pt x="200088" y="535093"/>
                </a:cubicBezTo>
                <a:cubicBezTo>
                  <a:pt x="196278" y="508423"/>
                  <a:pt x="200088" y="496993"/>
                  <a:pt x="190563" y="468418"/>
                </a:cubicBezTo>
                <a:cubicBezTo>
                  <a:pt x="181038" y="439843"/>
                  <a:pt x="163893" y="420793"/>
                  <a:pt x="152463" y="392218"/>
                </a:cubicBezTo>
                <a:cubicBezTo>
                  <a:pt x="141033" y="363643"/>
                  <a:pt x="141033" y="352213"/>
                  <a:pt x="133413" y="325543"/>
                </a:cubicBezTo>
                <a:cubicBezTo>
                  <a:pt x="125793" y="298873"/>
                  <a:pt x="123888" y="285538"/>
                  <a:pt x="114363" y="258868"/>
                </a:cubicBezTo>
                <a:cubicBezTo>
                  <a:pt x="104838" y="232198"/>
                  <a:pt x="97218" y="218863"/>
                  <a:pt x="85788" y="192193"/>
                </a:cubicBezTo>
                <a:cubicBezTo>
                  <a:pt x="74358" y="165523"/>
                  <a:pt x="74358" y="155998"/>
                  <a:pt x="57213" y="125518"/>
                </a:cubicBezTo>
                <a:cubicBezTo>
                  <a:pt x="40068" y="95038"/>
                  <a:pt x="-1842" y="64558"/>
                  <a:pt x="63" y="39793"/>
                </a:cubicBezTo>
                <a:cubicBezTo>
                  <a:pt x="1968" y="15028"/>
                  <a:pt x="40068" y="7408"/>
                  <a:pt x="66738" y="1693"/>
                </a:cubicBezTo>
                <a:cubicBezTo>
                  <a:pt x="93408" y="-4022"/>
                  <a:pt x="106743" y="9313"/>
                  <a:pt x="133413" y="11218"/>
                </a:cubicBezTo>
                <a:cubicBezTo>
                  <a:pt x="160083" y="13123"/>
                  <a:pt x="173418" y="13123"/>
                  <a:pt x="200088" y="11218"/>
                </a:cubicBezTo>
                <a:cubicBezTo>
                  <a:pt x="226758" y="9313"/>
                  <a:pt x="240093" y="3598"/>
                  <a:pt x="266763" y="1693"/>
                </a:cubicBezTo>
                <a:cubicBezTo>
                  <a:pt x="293433" y="-212"/>
                  <a:pt x="321373" y="1693"/>
                  <a:pt x="333438" y="1693"/>
                </a:cubicBezTo>
              </a:path>
            </a:pathLst>
          </a:custGeom>
          <a:solidFill>
            <a:srgbClr val="FFFF00">
              <a:alpha val="67000"/>
            </a:srgbClr>
          </a:solid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任意多边形 11"/>
          <p:cNvSpPr/>
          <p:nvPr/>
        </p:nvSpPr>
        <p:spPr>
          <a:xfrm>
            <a:off x="5330190" y="4292600"/>
            <a:ext cx="1992630" cy="518795"/>
          </a:xfrm>
          <a:custGeom>
            <a:avLst/>
            <a:gdLst>
              <a:gd name="connisteX0" fmla="*/ 2030701 w 2030701"/>
              <a:gd name="connsiteY0" fmla="*/ 70061 h 613833"/>
              <a:gd name="connisteX1" fmla="*/ 1954501 w 2030701"/>
              <a:gd name="connsiteY1" fmla="*/ 41486 h 613833"/>
              <a:gd name="connisteX2" fmla="*/ 1887826 w 2030701"/>
              <a:gd name="connsiteY2" fmla="*/ 41486 h 613833"/>
              <a:gd name="connisteX3" fmla="*/ 1821151 w 2030701"/>
              <a:gd name="connsiteY3" fmla="*/ 41486 h 613833"/>
              <a:gd name="connisteX4" fmla="*/ 1754476 w 2030701"/>
              <a:gd name="connsiteY4" fmla="*/ 41486 h 613833"/>
              <a:gd name="connisteX5" fmla="*/ 1687801 w 2030701"/>
              <a:gd name="connsiteY5" fmla="*/ 51011 h 613833"/>
              <a:gd name="connisteX6" fmla="*/ 1621126 w 2030701"/>
              <a:gd name="connsiteY6" fmla="*/ 51011 h 613833"/>
              <a:gd name="connisteX7" fmla="*/ 1554451 w 2030701"/>
              <a:gd name="connsiteY7" fmla="*/ 51011 h 613833"/>
              <a:gd name="connisteX8" fmla="*/ 1487776 w 2030701"/>
              <a:gd name="connsiteY8" fmla="*/ 51011 h 613833"/>
              <a:gd name="connisteX9" fmla="*/ 1421101 w 2030701"/>
              <a:gd name="connsiteY9" fmla="*/ 51011 h 613833"/>
              <a:gd name="connisteX10" fmla="*/ 1354426 w 2030701"/>
              <a:gd name="connsiteY10" fmla="*/ 41486 h 613833"/>
              <a:gd name="connisteX11" fmla="*/ 1287751 w 2030701"/>
              <a:gd name="connsiteY11" fmla="*/ 41486 h 613833"/>
              <a:gd name="connisteX12" fmla="*/ 1221076 w 2030701"/>
              <a:gd name="connsiteY12" fmla="*/ 41486 h 613833"/>
              <a:gd name="connisteX13" fmla="*/ 1144876 w 2030701"/>
              <a:gd name="connsiteY13" fmla="*/ 41486 h 613833"/>
              <a:gd name="connisteX14" fmla="*/ 1078201 w 2030701"/>
              <a:gd name="connsiteY14" fmla="*/ 41486 h 613833"/>
              <a:gd name="connisteX15" fmla="*/ 1011526 w 2030701"/>
              <a:gd name="connsiteY15" fmla="*/ 31961 h 613833"/>
              <a:gd name="connisteX16" fmla="*/ 944851 w 2030701"/>
              <a:gd name="connsiteY16" fmla="*/ 31961 h 613833"/>
              <a:gd name="connisteX17" fmla="*/ 878176 w 2030701"/>
              <a:gd name="connsiteY17" fmla="*/ 22436 h 613833"/>
              <a:gd name="connisteX18" fmla="*/ 811501 w 2030701"/>
              <a:gd name="connsiteY18" fmla="*/ 22436 h 613833"/>
              <a:gd name="connisteX19" fmla="*/ 744826 w 2030701"/>
              <a:gd name="connsiteY19" fmla="*/ 22436 h 613833"/>
              <a:gd name="connisteX20" fmla="*/ 659101 w 2030701"/>
              <a:gd name="connsiteY20" fmla="*/ 12911 h 613833"/>
              <a:gd name="connisteX21" fmla="*/ 592426 w 2030701"/>
              <a:gd name="connsiteY21" fmla="*/ 12911 h 613833"/>
              <a:gd name="connisteX22" fmla="*/ 525751 w 2030701"/>
              <a:gd name="connsiteY22" fmla="*/ 12911 h 613833"/>
              <a:gd name="connisteX23" fmla="*/ 459076 w 2030701"/>
              <a:gd name="connsiteY23" fmla="*/ 3386 h 613833"/>
              <a:gd name="connisteX24" fmla="*/ 392401 w 2030701"/>
              <a:gd name="connsiteY24" fmla="*/ 3386 h 613833"/>
              <a:gd name="connisteX25" fmla="*/ 325726 w 2030701"/>
              <a:gd name="connsiteY25" fmla="*/ 3386 h 613833"/>
              <a:gd name="connisteX26" fmla="*/ 259051 w 2030701"/>
              <a:gd name="connsiteY26" fmla="*/ 3386 h 613833"/>
              <a:gd name="connisteX27" fmla="*/ 173326 w 2030701"/>
              <a:gd name="connsiteY27" fmla="*/ 3386 h 613833"/>
              <a:gd name="connisteX28" fmla="*/ 106651 w 2030701"/>
              <a:gd name="connsiteY28" fmla="*/ 3386 h 613833"/>
              <a:gd name="connisteX29" fmla="*/ 39976 w 2030701"/>
              <a:gd name="connsiteY29" fmla="*/ 41486 h 613833"/>
              <a:gd name="connisteX30" fmla="*/ 39976 w 2030701"/>
              <a:gd name="connsiteY30" fmla="*/ 108161 h 613833"/>
              <a:gd name="connisteX31" fmla="*/ 49501 w 2030701"/>
              <a:gd name="connsiteY31" fmla="*/ 174836 h 613833"/>
              <a:gd name="connisteX32" fmla="*/ 49501 w 2030701"/>
              <a:gd name="connsiteY32" fmla="*/ 241511 h 613833"/>
              <a:gd name="connisteX33" fmla="*/ 49501 w 2030701"/>
              <a:gd name="connsiteY33" fmla="*/ 308186 h 613833"/>
              <a:gd name="connisteX34" fmla="*/ 49501 w 2030701"/>
              <a:gd name="connsiteY34" fmla="*/ 384386 h 613833"/>
              <a:gd name="connisteX35" fmla="*/ 1876 w 2030701"/>
              <a:gd name="connsiteY35" fmla="*/ 451061 h 613833"/>
              <a:gd name="connisteX36" fmla="*/ 20926 w 2030701"/>
              <a:gd name="connsiteY36" fmla="*/ 527261 h 613833"/>
              <a:gd name="connisteX37" fmla="*/ 87601 w 2030701"/>
              <a:gd name="connsiteY37" fmla="*/ 584411 h 613833"/>
              <a:gd name="connisteX38" fmla="*/ 154276 w 2030701"/>
              <a:gd name="connsiteY38" fmla="*/ 603461 h 613833"/>
              <a:gd name="connisteX39" fmla="*/ 220951 w 2030701"/>
              <a:gd name="connsiteY39" fmla="*/ 574886 h 613833"/>
              <a:gd name="connisteX40" fmla="*/ 287626 w 2030701"/>
              <a:gd name="connsiteY40" fmla="*/ 574886 h 613833"/>
              <a:gd name="connisteX41" fmla="*/ 354301 w 2030701"/>
              <a:gd name="connsiteY41" fmla="*/ 574886 h 613833"/>
              <a:gd name="connisteX42" fmla="*/ 420976 w 2030701"/>
              <a:gd name="connsiteY42" fmla="*/ 574886 h 613833"/>
              <a:gd name="connisteX43" fmla="*/ 497176 w 2030701"/>
              <a:gd name="connsiteY43" fmla="*/ 574886 h 613833"/>
              <a:gd name="connisteX44" fmla="*/ 563851 w 2030701"/>
              <a:gd name="connsiteY44" fmla="*/ 574886 h 613833"/>
              <a:gd name="connisteX45" fmla="*/ 659101 w 2030701"/>
              <a:gd name="connsiteY45" fmla="*/ 555836 h 613833"/>
              <a:gd name="connisteX46" fmla="*/ 725776 w 2030701"/>
              <a:gd name="connsiteY46" fmla="*/ 555836 h 613833"/>
              <a:gd name="connisteX47" fmla="*/ 801976 w 2030701"/>
              <a:gd name="connsiteY47" fmla="*/ 555836 h 613833"/>
              <a:gd name="connisteX48" fmla="*/ 868651 w 2030701"/>
              <a:gd name="connsiteY48" fmla="*/ 574886 h 613833"/>
              <a:gd name="connisteX49" fmla="*/ 935326 w 2030701"/>
              <a:gd name="connsiteY49" fmla="*/ 593936 h 613833"/>
              <a:gd name="connisteX50" fmla="*/ 1011526 w 2030701"/>
              <a:gd name="connsiteY50" fmla="*/ 603461 h 613833"/>
              <a:gd name="connisteX51" fmla="*/ 1078201 w 2030701"/>
              <a:gd name="connsiteY51" fmla="*/ 603461 h 613833"/>
              <a:gd name="connisteX52" fmla="*/ 1144876 w 2030701"/>
              <a:gd name="connsiteY52" fmla="*/ 612986 h 613833"/>
              <a:gd name="connisteX53" fmla="*/ 1211551 w 2030701"/>
              <a:gd name="connsiteY53" fmla="*/ 612986 h 613833"/>
              <a:gd name="connisteX54" fmla="*/ 1278226 w 2030701"/>
              <a:gd name="connsiteY54" fmla="*/ 612986 h 613833"/>
              <a:gd name="connisteX55" fmla="*/ 1344901 w 2030701"/>
              <a:gd name="connsiteY55" fmla="*/ 612986 h 613833"/>
              <a:gd name="connisteX56" fmla="*/ 1411576 w 2030701"/>
              <a:gd name="connsiteY56" fmla="*/ 612986 h 613833"/>
              <a:gd name="connisteX57" fmla="*/ 1478251 w 2030701"/>
              <a:gd name="connsiteY57" fmla="*/ 612986 h 613833"/>
              <a:gd name="connisteX58" fmla="*/ 1544926 w 2030701"/>
              <a:gd name="connsiteY58" fmla="*/ 612986 h 613833"/>
              <a:gd name="connisteX59" fmla="*/ 1611601 w 2030701"/>
              <a:gd name="connsiteY59" fmla="*/ 612986 h 613833"/>
              <a:gd name="connisteX60" fmla="*/ 1678276 w 2030701"/>
              <a:gd name="connsiteY60" fmla="*/ 612986 h 613833"/>
              <a:gd name="connisteX61" fmla="*/ 1744951 w 2030701"/>
              <a:gd name="connsiteY61" fmla="*/ 612986 h 613833"/>
              <a:gd name="connisteX62" fmla="*/ 1811626 w 2030701"/>
              <a:gd name="connsiteY62" fmla="*/ 603461 h 613833"/>
              <a:gd name="connisteX63" fmla="*/ 1878301 w 2030701"/>
              <a:gd name="connsiteY63" fmla="*/ 603461 h 6138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Lst>
            <a:rect l="l" t="t" r="r" b="b"/>
            <a:pathLst>
              <a:path w="2030701" h="613833">
                <a:moveTo>
                  <a:pt x="2030701" y="70062"/>
                </a:moveTo>
                <a:cubicBezTo>
                  <a:pt x="2016731" y="64347"/>
                  <a:pt x="1983076" y="47202"/>
                  <a:pt x="1954501" y="41487"/>
                </a:cubicBezTo>
                <a:cubicBezTo>
                  <a:pt x="1925926" y="35772"/>
                  <a:pt x="1914496" y="41487"/>
                  <a:pt x="1887826" y="41487"/>
                </a:cubicBezTo>
                <a:cubicBezTo>
                  <a:pt x="1861156" y="41487"/>
                  <a:pt x="1847821" y="41487"/>
                  <a:pt x="1821151" y="41487"/>
                </a:cubicBezTo>
                <a:cubicBezTo>
                  <a:pt x="1794481" y="41487"/>
                  <a:pt x="1781146" y="39582"/>
                  <a:pt x="1754476" y="41487"/>
                </a:cubicBezTo>
                <a:cubicBezTo>
                  <a:pt x="1727806" y="43392"/>
                  <a:pt x="1714471" y="49107"/>
                  <a:pt x="1687801" y="51012"/>
                </a:cubicBezTo>
                <a:cubicBezTo>
                  <a:pt x="1661131" y="52917"/>
                  <a:pt x="1647796" y="51012"/>
                  <a:pt x="1621126" y="51012"/>
                </a:cubicBezTo>
                <a:cubicBezTo>
                  <a:pt x="1594456" y="51012"/>
                  <a:pt x="1581121" y="51012"/>
                  <a:pt x="1554451" y="51012"/>
                </a:cubicBezTo>
                <a:cubicBezTo>
                  <a:pt x="1527781" y="51012"/>
                  <a:pt x="1514446" y="51012"/>
                  <a:pt x="1487776" y="51012"/>
                </a:cubicBezTo>
                <a:cubicBezTo>
                  <a:pt x="1461106" y="51012"/>
                  <a:pt x="1447771" y="52917"/>
                  <a:pt x="1421101" y="51012"/>
                </a:cubicBezTo>
                <a:cubicBezTo>
                  <a:pt x="1394431" y="49107"/>
                  <a:pt x="1381096" y="43392"/>
                  <a:pt x="1354426" y="41487"/>
                </a:cubicBezTo>
                <a:cubicBezTo>
                  <a:pt x="1327756" y="39582"/>
                  <a:pt x="1314421" y="41487"/>
                  <a:pt x="1287751" y="41487"/>
                </a:cubicBezTo>
                <a:cubicBezTo>
                  <a:pt x="1261081" y="41487"/>
                  <a:pt x="1249651" y="41487"/>
                  <a:pt x="1221076" y="41487"/>
                </a:cubicBezTo>
                <a:cubicBezTo>
                  <a:pt x="1192501" y="41487"/>
                  <a:pt x="1173451" y="41487"/>
                  <a:pt x="1144876" y="41487"/>
                </a:cubicBezTo>
                <a:cubicBezTo>
                  <a:pt x="1116301" y="41487"/>
                  <a:pt x="1104871" y="43392"/>
                  <a:pt x="1078201" y="41487"/>
                </a:cubicBezTo>
                <a:cubicBezTo>
                  <a:pt x="1051531" y="39582"/>
                  <a:pt x="1038196" y="33867"/>
                  <a:pt x="1011526" y="31962"/>
                </a:cubicBezTo>
                <a:cubicBezTo>
                  <a:pt x="984856" y="30057"/>
                  <a:pt x="971521" y="33867"/>
                  <a:pt x="944851" y="31962"/>
                </a:cubicBezTo>
                <a:cubicBezTo>
                  <a:pt x="918181" y="30057"/>
                  <a:pt x="904846" y="24342"/>
                  <a:pt x="878176" y="22437"/>
                </a:cubicBezTo>
                <a:cubicBezTo>
                  <a:pt x="851506" y="20532"/>
                  <a:pt x="838171" y="22437"/>
                  <a:pt x="811501" y="22437"/>
                </a:cubicBezTo>
                <a:cubicBezTo>
                  <a:pt x="784831" y="22437"/>
                  <a:pt x="775306" y="24342"/>
                  <a:pt x="744826" y="22437"/>
                </a:cubicBezTo>
                <a:cubicBezTo>
                  <a:pt x="714346" y="20532"/>
                  <a:pt x="689581" y="14817"/>
                  <a:pt x="659101" y="12912"/>
                </a:cubicBezTo>
                <a:cubicBezTo>
                  <a:pt x="628621" y="11007"/>
                  <a:pt x="619096" y="12912"/>
                  <a:pt x="592426" y="12912"/>
                </a:cubicBezTo>
                <a:cubicBezTo>
                  <a:pt x="565756" y="12912"/>
                  <a:pt x="552421" y="14817"/>
                  <a:pt x="525751" y="12912"/>
                </a:cubicBezTo>
                <a:cubicBezTo>
                  <a:pt x="499081" y="11007"/>
                  <a:pt x="485746" y="5292"/>
                  <a:pt x="459076" y="3387"/>
                </a:cubicBezTo>
                <a:cubicBezTo>
                  <a:pt x="432406" y="1482"/>
                  <a:pt x="419071" y="3387"/>
                  <a:pt x="392401" y="3387"/>
                </a:cubicBezTo>
                <a:cubicBezTo>
                  <a:pt x="365731" y="3387"/>
                  <a:pt x="352396" y="3387"/>
                  <a:pt x="325726" y="3387"/>
                </a:cubicBezTo>
                <a:cubicBezTo>
                  <a:pt x="299056" y="3387"/>
                  <a:pt x="289531" y="3387"/>
                  <a:pt x="259051" y="3387"/>
                </a:cubicBezTo>
                <a:cubicBezTo>
                  <a:pt x="228571" y="3387"/>
                  <a:pt x="203806" y="3387"/>
                  <a:pt x="173326" y="3387"/>
                </a:cubicBezTo>
                <a:cubicBezTo>
                  <a:pt x="142846" y="3387"/>
                  <a:pt x="133321" y="-4233"/>
                  <a:pt x="106651" y="3387"/>
                </a:cubicBezTo>
                <a:cubicBezTo>
                  <a:pt x="79981" y="11007"/>
                  <a:pt x="53311" y="20532"/>
                  <a:pt x="39976" y="41487"/>
                </a:cubicBezTo>
                <a:cubicBezTo>
                  <a:pt x="26641" y="62442"/>
                  <a:pt x="38071" y="81492"/>
                  <a:pt x="39976" y="108162"/>
                </a:cubicBezTo>
                <a:cubicBezTo>
                  <a:pt x="41881" y="134832"/>
                  <a:pt x="47596" y="148167"/>
                  <a:pt x="49501" y="174837"/>
                </a:cubicBezTo>
                <a:cubicBezTo>
                  <a:pt x="51406" y="201507"/>
                  <a:pt x="49501" y="214842"/>
                  <a:pt x="49501" y="241512"/>
                </a:cubicBezTo>
                <a:cubicBezTo>
                  <a:pt x="49501" y="268182"/>
                  <a:pt x="49501" y="279612"/>
                  <a:pt x="49501" y="308187"/>
                </a:cubicBezTo>
                <a:cubicBezTo>
                  <a:pt x="49501" y="336762"/>
                  <a:pt x="59026" y="355812"/>
                  <a:pt x="49501" y="384387"/>
                </a:cubicBezTo>
                <a:cubicBezTo>
                  <a:pt x="39976" y="412962"/>
                  <a:pt x="7591" y="422487"/>
                  <a:pt x="1876" y="451062"/>
                </a:cubicBezTo>
                <a:cubicBezTo>
                  <a:pt x="-3839" y="479637"/>
                  <a:pt x="3781" y="500592"/>
                  <a:pt x="20926" y="527262"/>
                </a:cubicBezTo>
                <a:cubicBezTo>
                  <a:pt x="38071" y="553932"/>
                  <a:pt x="60931" y="569172"/>
                  <a:pt x="87601" y="584412"/>
                </a:cubicBezTo>
                <a:cubicBezTo>
                  <a:pt x="114271" y="599652"/>
                  <a:pt x="127606" y="605367"/>
                  <a:pt x="154276" y="603462"/>
                </a:cubicBezTo>
                <a:cubicBezTo>
                  <a:pt x="180946" y="601557"/>
                  <a:pt x="194281" y="580602"/>
                  <a:pt x="220951" y="574887"/>
                </a:cubicBezTo>
                <a:cubicBezTo>
                  <a:pt x="247621" y="569172"/>
                  <a:pt x="260956" y="574887"/>
                  <a:pt x="287626" y="574887"/>
                </a:cubicBezTo>
                <a:cubicBezTo>
                  <a:pt x="314296" y="574887"/>
                  <a:pt x="327631" y="574887"/>
                  <a:pt x="354301" y="574887"/>
                </a:cubicBezTo>
                <a:cubicBezTo>
                  <a:pt x="380971" y="574887"/>
                  <a:pt x="392401" y="574887"/>
                  <a:pt x="420976" y="574887"/>
                </a:cubicBezTo>
                <a:cubicBezTo>
                  <a:pt x="449551" y="574887"/>
                  <a:pt x="468601" y="574887"/>
                  <a:pt x="497176" y="574887"/>
                </a:cubicBezTo>
                <a:cubicBezTo>
                  <a:pt x="525751" y="574887"/>
                  <a:pt x="531466" y="578697"/>
                  <a:pt x="563851" y="574887"/>
                </a:cubicBezTo>
                <a:cubicBezTo>
                  <a:pt x="596236" y="571077"/>
                  <a:pt x="626716" y="559647"/>
                  <a:pt x="659101" y="555837"/>
                </a:cubicBezTo>
                <a:cubicBezTo>
                  <a:pt x="691486" y="552027"/>
                  <a:pt x="697201" y="555837"/>
                  <a:pt x="725776" y="555837"/>
                </a:cubicBezTo>
                <a:cubicBezTo>
                  <a:pt x="754351" y="555837"/>
                  <a:pt x="773401" y="552027"/>
                  <a:pt x="801976" y="555837"/>
                </a:cubicBezTo>
                <a:cubicBezTo>
                  <a:pt x="830551" y="559647"/>
                  <a:pt x="841981" y="567267"/>
                  <a:pt x="868651" y="574887"/>
                </a:cubicBezTo>
                <a:cubicBezTo>
                  <a:pt x="895321" y="582507"/>
                  <a:pt x="906751" y="588222"/>
                  <a:pt x="935326" y="593937"/>
                </a:cubicBezTo>
                <a:cubicBezTo>
                  <a:pt x="963901" y="599652"/>
                  <a:pt x="982951" y="601557"/>
                  <a:pt x="1011526" y="603462"/>
                </a:cubicBezTo>
                <a:cubicBezTo>
                  <a:pt x="1040101" y="605367"/>
                  <a:pt x="1051531" y="601557"/>
                  <a:pt x="1078201" y="603462"/>
                </a:cubicBezTo>
                <a:cubicBezTo>
                  <a:pt x="1104871" y="605367"/>
                  <a:pt x="1118206" y="611082"/>
                  <a:pt x="1144876" y="612987"/>
                </a:cubicBezTo>
                <a:cubicBezTo>
                  <a:pt x="1171546" y="614892"/>
                  <a:pt x="1184881" y="612987"/>
                  <a:pt x="1211551" y="612987"/>
                </a:cubicBezTo>
                <a:cubicBezTo>
                  <a:pt x="1238221" y="612987"/>
                  <a:pt x="1251556" y="612987"/>
                  <a:pt x="1278226" y="612987"/>
                </a:cubicBezTo>
                <a:cubicBezTo>
                  <a:pt x="1304896" y="612987"/>
                  <a:pt x="1318231" y="612987"/>
                  <a:pt x="1344901" y="612987"/>
                </a:cubicBezTo>
                <a:cubicBezTo>
                  <a:pt x="1371571" y="612987"/>
                  <a:pt x="1384906" y="612987"/>
                  <a:pt x="1411576" y="612987"/>
                </a:cubicBezTo>
                <a:cubicBezTo>
                  <a:pt x="1438246" y="612987"/>
                  <a:pt x="1451581" y="612987"/>
                  <a:pt x="1478251" y="612987"/>
                </a:cubicBezTo>
                <a:cubicBezTo>
                  <a:pt x="1504921" y="612987"/>
                  <a:pt x="1518256" y="612987"/>
                  <a:pt x="1544926" y="612987"/>
                </a:cubicBezTo>
                <a:cubicBezTo>
                  <a:pt x="1571596" y="612987"/>
                  <a:pt x="1584931" y="612987"/>
                  <a:pt x="1611601" y="612987"/>
                </a:cubicBezTo>
                <a:cubicBezTo>
                  <a:pt x="1638271" y="612987"/>
                  <a:pt x="1651606" y="612987"/>
                  <a:pt x="1678276" y="612987"/>
                </a:cubicBezTo>
                <a:cubicBezTo>
                  <a:pt x="1704946" y="612987"/>
                  <a:pt x="1718281" y="614892"/>
                  <a:pt x="1744951" y="612987"/>
                </a:cubicBezTo>
                <a:cubicBezTo>
                  <a:pt x="1771621" y="611082"/>
                  <a:pt x="1784956" y="605367"/>
                  <a:pt x="1811626" y="603462"/>
                </a:cubicBezTo>
                <a:cubicBezTo>
                  <a:pt x="1838296" y="601557"/>
                  <a:pt x="1866236" y="603462"/>
                  <a:pt x="1878301" y="603462"/>
                </a:cubicBezTo>
              </a:path>
            </a:pathLst>
          </a:custGeom>
          <a:solidFill>
            <a:srgbClr val="FFFF00">
              <a:alpha val="67000"/>
            </a:srgb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任意多边形 12"/>
          <p:cNvSpPr/>
          <p:nvPr/>
        </p:nvSpPr>
        <p:spPr>
          <a:xfrm>
            <a:off x="4542790" y="3906520"/>
            <a:ext cx="840105" cy="869950"/>
          </a:xfrm>
          <a:custGeom>
            <a:avLst/>
            <a:gdLst>
              <a:gd name="connisteX0" fmla="*/ 2030701 w 2030701"/>
              <a:gd name="connsiteY0" fmla="*/ 70061 h 613833"/>
              <a:gd name="connisteX1" fmla="*/ 1954501 w 2030701"/>
              <a:gd name="connsiteY1" fmla="*/ 41486 h 613833"/>
              <a:gd name="connisteX2" fmla="*/ 1887826 w 2030701"/>
              <a:gd name="connsiteY2" fmla="*/ 41486 h 613833"/>
              <a:gd name="connisteX3" fmla="*/ 1821151 w 2030701"/>
              <a:gd name="connsiteY3" fmla="*/ 41486 h 613833"/>
              <a:gd name="connisteX4" fmla="*/ 1754476 w 2030701"/>
              <a:gd name="connsiteY4" fmla="*/ 41486 h 613833"/>
              <a:gd name="connisteX5" fmla="*/ 1687801 w 2030701"/>
              <a:gd name="connsiteY5" fmla="*/ 51011 h 613833"/>
              <a:gd name="connisteX6" fmla="*/ 1621126 w 2030701"/>
              <a:gd name="connsiteY6" fmla="*/ 51011 h 613833"/>
              <a:gd name="connisteX7" fmla="*/ 1554451 w 2030701"/>
              <a:gd name="connsiteY7" fmla="*/ 51011 h 613833"/>
              <a:gd name="connisteX8" fmla="*/ 1487776 w 2030701"/>
              <a:gd name="connsiteY8" fmla="*/ 51011 h 613833"/>
              <a:gd name="connisteX9" fmla="*/ 1421101 w 2030701"/>
              <a:gd name="connsiteY9" fmla="*/ 51011 h 613833"/>
              <a:gd name="connisteX10" fmla="*/ 1354426 w 2030701"/>
              <a:gd name="connsiteY10" fmla="*/ 41486 h 613833"/>
              <a:gd name="connisteX11" fmla="*/ 1287751 w 2030701"/>
              <a:gd name="connsiteY11" fmla="*/ 41486 h 613833"/>
              <a:gd name="connisteX12" fmla="*/ 1221076 w 2030701"/>
              <a:gd name="connsiteY12" fmla="*/ 41486 h 613833"/>
              <a:gd name="connisteX13" fmla="*/ 1144876 w 2030701"/>
              <a:gd name="connsiteY13" fmla="*/ 41486 h 613833"/>
              <a:gd name="connisteX14" fmla="*/ 1078201 w 2030701"/>
              <a:gd name="connsiteY14" fmla="*/ 41486 h 613833"/>
              <a:gd name="connisteX15" fmla="*/ 1011526 w 2030701"/>
              <a:gd name="connsiteY15" fmla="*/ 31961 h 613833"/>
              <a:gd name="connisteX16" fmla="*/ 944851 w 2030701"/>
              <a:gd name="connsiteY16" fmla="*/ 31961 h 613833"/>
              <a:gd name="connisteX17" fmla="*/ 878176 w 2030701"/>
              <a:gd name="connsiteY17" fmla="*/ 22436 h 613833"/>
              <a:gd name="connisteX18" fmla="*/ 811501 w 2030701"/>
              <a:gd name="connsiteY18" fmla="*/ 22436 h 613833"/>
              <a:gd name="connisteX19" fmla="*/ 744826 w 2030701"/>
              <a:gd name="connsiteY19" fmla="*/ 22436 h 613833"/>
              <a:gd name="connisteX20" fmla="*/ 659101 w 2030701"/>
              <a:gd name="connsiteY20" fmla="*/ 12911 h 613833"/>
              <a:gd name="connisteX21" fmla="*/ 592426 w 2030701"/>
              <a:gd name="connsiteY21" fmla="*/ 12911 h 613833"/>
              <a:gd name="connisteX22" fmla="*/ 525751 w 2030701"/>
              <a:gd name="connsiteY22" fmla="*/ 12911 h 613833"/>
              <a:gd name="connisteX23" fmla="*/ 459076 w 2030701"/>
              <a:gd name="connsiteY23" fmla="*/ 3386 h 613833"/>
              <a:gd name="connisteX24" fmla="*/ 392401 w 2030701"/>
              <a:gd name="connsiteY24" fmla="*/ 3386 h 613833"/>
              <a:gd name="connisteX25" fmla="*/ 325726 w 2030701"/>
              <a:gd name="connsiteY25" fmla="*/ 3386 h 613833"/>
              <a:gd name="connisteX26" fmla="*/ 259051 w 2030701"/>
              <a:gd name="connsiteY26" fmla="*/ 3386 h 613833"/>
              <a:gd name="connisteX27" fmla="*/ 173326 w 2030701"/>
              <a:gd name="connsiteY27" fmla="*/ 3386 h 613833"/>
              <a:gd name="connisteX28" fmla="*/ 106651 w 2030701"/>
              <a:gd name="connsiteY28" fmla="*/ 3386 h 613833"/>
              <a:gd name="connisteX29" fmla="*/ 39976 w 2030701"/>
              <a:gd name="connsiteY29" fmla="*/ 41486 h 613833"/>
              <a:gd name="connisteX30" fmla="*/ 39976 w 2030701"/>
              <a:gd name="connsiteY30" fmla="*/ 108161 h 613833"/>
              <a:gd name="connisteX31" fmla="*/ 49501 w 2030701"/>
              <a:gd name="connsiteY31" fmla="*/ 174836 h 613833"/>
              <a:gd name="connisteX32" fmla="*/ 49501 w 2030701"/>
              <a:gd name="connsiteY32" fmla="*/ 241511 h 613833"/>
              <a:gd name="connisteX33" fmla="*/ 49501 w 2030701"/>
              <a:gd name="connsiteY33" fmla="*/ 308186 h 613833"/>
              <a:gd name="connisteX34" fmla="*/ 49501 w 2030701"/>
              <a:gd name="connsiteY34" fmla="*/ 384386 h 613833"/>
              <a:gd name="connisteX35" fmla="*/ 1876 w 2030701"/>
              <a:gd name="connsiteY35" fmla="*/ 451061 h 613833"/>
              <a:gd name="connisteX36" fmla="*/ 20926 w 2030701"/>
              <a:gd name="connsiteY36" fmla="*/ 527261 h 613833"/>
              <a:gd name="connisteX37" fmla="*/ 87601 w 2030701"/>
              <a:gd name="connsiteY37" fmla="*/ 584411 h 613833"/>
              <a:gd name="connisteX38" fmla="*/ 154276 w 2030701"/>
              <a:gd name="connsiteY38" fmla="*/ 603461 h 613833"/>
              <a:gd name="connisteX39" fmla="*/ 220951 w 2030701"/>
              <a:gd name="connsiteY39" fmla="*/ 574886 h 613833"/>
              <a:gd name="connisteX40" fmla="*/ 287626 w 2030701"/>
              <a:gd name="connsiteY40" fmla="*/ 574886 h 613833"/>
              <a:gd name="connisteX41" fmla="*/ 354301 w 2030701"/>
              <a:gd name="connsiteY41" fmla="*/ 574886 h 613833"/>
              <a:gd name="connisteX42" fmla="*/ 420976 w 2030701"/>
              <a:gd name="connsiteY42" fmla="*/ 574886 h 613833"/>
              <a:gd name="connisteX43" fmla="*/ 497176 w 2030701"/>
              <a:gd name="connsiteY43" fmla="*/ 574886 h 613833"/>
              <a:gd name="connisteX44" fmla="*/ 563851 w 2030701"/>
              <a:gd name="connsiteY44" fmla="*/ 574886 h 613833"/>
              <a:gd name="connisteX45" fmla="*/ 659101 w 2030701"/>
              <a:gd name="connsiteY45" fmla="*/ 555836 h 613833"/>
              <a:gd name="connisteX46" fmla="*/ 725776 w 2030701"/>
              <a:gd name="connsiteY46" fmla="*/ 555836 h 613833"/>
              <a:gd name="connisteX47" fmla="*/ 801976 w 2030701"/>
              <a:gd name="connsiteY47" fmla="*/ 555836 h 613833"/>
              <a:gd name="connisteX48" fmla="*/ 868651 w 2030701"/>
              <a:gd name="connsiteY48" fmla="*/ 574886 h 613833"/>
              <a:gd name="connisteX49" fmla="*/ 935326 w 2030701"/>
              <a:gd name="connsiteY49" fmla="*/ 593936 h 613833"/>
              <a:gd name="connisteX50" fmla="*/ 1011526 w 2030701"/>
              <a:gd name="connsiteY50" fmla="*/ 603461 h 613833"/>
              <a:gd name="connisteX51" fmla="*/ 1078201 w 2030701"/>
              <a:gd name="connsiteY51" fmla="*/ 603461 h 613833"/>
              <a:gd name="connisteX52" fmla="*/ 1144876 w 2030701"/>
              <a:gd name="connsiteY52" fmla="*/ 612986 h 613833"/>
              <a:gd name="connisteX53" fmla="*/ 1211551 w 2030701"/>
              <a:gd name="connsiteY53" fmla="*/ 612986 h 613833"/>
              <a:gd name="connisteX54" fmla="*/ 1278226 w 2030701"/>
              <a:gd name="connsiteY54" fmla="*/ 612986 h 613833"/>
              <a:gd name="connisteX55" fmla="*/ 1344901 w 2030701"/>
              <a:gd name="connsiteY55" fmla="*/ 612986 h 613833"/>
              <a:gd name="connisteX56" fmla="*/ 1411576 w 2030701"/>
              <a:gd name="connsiteY56" fmla="*/ 612986 h 613833"/>
              <a:gd name="connisteX57" fmla="*/ 1478251 w 2030701"/>
              <a:gd name="connsiteY57" fmla="*/ 612986 h 613833"/>
              <a:gd name="connisteX58" fmla="*/ 1544926 w 2030701"/>
              <a:gd name="connsiteY58" fmla="*/ 612986 h 613833"/>
              <a:gd name="connisteX59" fmla="*/ 1611601 w 2030701"/>
              <a:gd name="connsiteY59" fmla="*/ 612986 h 613833"/>
              <a:gd name="connisteX60" fmla="*/ 1678276 w 2030701"/>
              <a:gd name="connsiteY60" fmla="*/ 612986 h 613833"/>
              <a:gd name="connisteX61" fmla="*/ 1744951 w 2030701"/>
              <a:gd name="connsiteY61" fmla="*/ 612986 h 613833"/>
              <a:gd name="connisteX62" fmla="*/ 1811626 w 2030701"/>
              <a:gd name="connsiteY62" fmla="*/ 603461 h 613833"/>
              <a:gd name="connisteX63" fmla="*/ 1878301 w 2030701"/>
              <a:gd name="connsiteY63" fmla="*/ 603461 h 61383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Lst>
            <a:rect l="l" t="t" r="r" b="b"/>
            <a:pathLst>
              <a:path w="2030701" h="613833">
                <a:moveTo>
                  <a:pt x="2030701" y="70062"/>
                </a:moveTo>
                <a:cubicBezTo>
                  <a:pt x="2016731" y="64347"/>
                  <a:pt x="1983076" y="47202"/>
                  <a:pt x="1954501" y="41487"/>
                </a:cubicBezTo>
                <a:cubicBezTo>
                  <a:pt x="1925926" y="35772"/>
                  <a:pt x="1914496" y="41487"/>
                  <a:pt x="1887826" y="41487"/>
                </a:cubicBezTo>
                <a:cubicBezTo>
                  <a:pt x="1861156" y="41487"/>
                  <a:pt x="1847821" y="41487"/>
                  <a:pt x="1821151" y="41487"/>
                </a:cubicBezTo>
                <a:cubicBezTo>
                  <a:pt x="1794481" y="41487"/>
                  <a:pt x="1781146" y="39582"/>
                  <a:pt x="1754476" y="41487"/>
                </a:cubicBezTo>
                <a:cubicBezTo>
                  <a:pt x="1727806" y="43392"/>
                  <a:pt x="1714471" y="49107"/>
                  <a:pt x="1687801" y="51012"/>
                </a:cubicBezTo>
                <a:cubicBezTo>
                  <a:pt x="1661131" y="52917"/>
                  <a:pt x="1647796" y="51012"/>
                  <a:pt x="1621126" y="51012"/>
                </a:cubicBezTo>
                <a:cubicBezTo>
                  <a:pt x="1594456" y="51012"/>
                  <a:pt x="1581121" y="51012"/>
                  <a:pt x="1554451" y="51012"/>
                </a:cubicBezTo>
                <a:cubicBezTo>
                  <a:pt x="1527781" y="51012"/>
                  <a:pt x="1514446" y="51012"/>
                  <a:pt x="1487776" y="51012"/>
                </a:cubicBezTo>
                <a:cubicBezTo>
                  <a:pt x="1461106" y="51012"/>
                  <a:pt x="1447771" y="52917"/>
                  <a:pt x="1421101" y="51012"/>
                </a:cubicBezTo>
                <a:cubicBezTo>
                  <a:pt x="1394431" y="49107"/>
                  <a:pt x="1381096" y="43392"/>
                  <a:pt x="1354426" y="41487"/>
                </a:cubicBezTo>
                <a:cubicBezTo>
                  <a:pt x="1327756" y="39582"/>
                  <a:pt x="1314421" y="41487"/>
                  <a:pt x="1287751" y="41487"/>
                </a:cubicBezTo>
                <a:cubicBezTo>
                  <a:pt x="1261081" y="41487"/>
                  <a:pt x="1249651" y="41487"/>
                  <a:pt x="1221076" y="41487"/>
                </a:cubicBezTo>
                <a:cubicBezTo>
                  <a:pt x="1192501" y="41487"/>
                  <a:pt x="1173451" y="41487"/>
                  <a:pt x="1144876" y="41487"/>
                </a:cubicBezTo>
                <a:cubicBezTo>
                  <a:pt x="1116301" y="41487"/>
                  <a:pt x="1104871" y="43392"/>
                  <a:pt x="1078201" y="41487"/>
                </a:cubicBezTo>
                <a:cubicBezTo>
                  <a:pt x="1051531" y="39582"/>
                  <a:pt x="1038196" y="33867"/>
                  <a:pt x="1011526" y="31962"/>
                </a:cubicBezTo>
                <a:cubicBezTo>
                  <a:pt x="984856" y="30057"/>
                  <a:pt x="971521" y="33867"/>
                  <a:pt x="944851" y="31962"/>
                </a:cubicBezTo>
                <a:cubicBezTo>
                  <a:pt x="918181" y="30057"/>
                  <a:pt x="904846" y="24342"/>
                  <a:pt x="878176" y="22437"/>
                </a:cubicBezTo>
                <a:cubicBezTo>
                  <a:pt x="851506" y="20532"/>
                  <a:pt x="838171" y="22437"/>
                  <a:pt x="811501" y="22437"/>
                </a:cubicBezTo>
                <a:cubicBezTo>
                  <a:pt x="784831" y="22437"/>
                  <a:pt x="775306" y="24342"/>
                  <a:pt x="744826" y="22437"/>
                </a:cubicBezTo>
                <a:cubicBezTo>
                  <a:pt x="714346" y="20532"/>
                  <a:pt x="689581" y="14817"/>
                  <a:pt x="659101" y="12912"/>
                </a:cubicBezTo>
                <a:cubicBezTo>
                  <a:pt x="628621" y="11007"/>
                  <a:pt x="619096" y="12912"/>
                  <a:pt x="592426" y="12912"/>
                </a:cubicBezTo>
                <a:cubicBezTo>
                  <a:pt x="565756" y="12912"/>
                  <a:pt x="552421" y="14817"/>
                  <a:pt x="525751" y="12912"/>
                </a:cubicBezTo>
                <a:cubicBezTo>
                  <a:pt x="499081" y="11007"/>
                  <a:pt x="485746" y="5292"/>
                  <a:pt x="459076" y="3387"/>
                </a:cubicBezTo>
                <a:cubicBezTo>
                  <a:pt x="432406" y="1482"/>
                  <a:pt x="419071" y="3387"/>
                  <a:pt x="392401" y="3387"/>
                </a:cubicBezTo>
                <a:cubicBezTo>
                  <a:pt x="365731" y="3387"/>
                  <a:pt x="352396" y="3387"/>
                  <a:pt x="325726" y="3387"/>
                </a:cubicBezTo>
                <a:cubicBezTo>
                  <a:pt x="299056" y="3387"/>
                  <a:pt x="289531" y="3387"/>
                  <a:pt x="259051" y="3387"/>
                </a:cubicBezTo>
                <a:cubicBezTo>
                  <a:pt x="228571" y="3387"/>
                  <a:pt x="203806" y="3387"/>
                  <a:pt x="173326" y="3387"/>
                </a:cubicBezTo>
                <a:cubicBezTo>
                  <a:pt x="142846" y="3387"/>
                  <a:pt x="133321" y="-4233"/>
                  <a:pt x="106651" y="3387"/>
                </a:cubicBezTo>
                <a:cubicBezTo>
                  <a:pt x="79981" y="11007"/>
                  <a:pt x="53311" y="20532"/>
                  <a:pt x="39976" y="41487"/>
                </a:cubicBezTo>
                <a:cubicBezTo>
                  <a:pt x="26641" y="62442"/>
                  <a:pt x="38071" y="81492"/>
                  <a:pt x="39976" y="108162"/>
                </a:cubicBezTo>
                <a:cubicBezTo>
                  <a:pt x="41881" y="134832"/>
                  <a:pt x="47596" y="148167"/>
                  <a:pt x="49501" y="174837"/>
                </a:cubicBezTo>
                <a:cubicBezTo>
                  <a:pt x="51406" y="201507"/>
                  <a:pt x="49501" y="214842"/>
                  <a:pt x="49501" y="241512"/>
                </a:cubicBezTo>
                <a:cubicBezTo>
                  <a:pt x="49501" y="268182"/>
                  <a:pt x="49501" y="279612"/>
                  <a:pt x="49501" y="308187"/>
                </a:cubicBezTo>
                <a:cubicBezTo>
                  <a:pt x="49501" y="336762"/>
                  <a:pt x="59026" y="355812"/>
                  <a:pt x="49501" y="384387"/>
                </a:cubicBezTo>
                <a:cubicBezTo>
                  <a:pt x="39976" y="412962"/>
                  <a:pt x="7591" y="422487"/>
                  <a:pt x="1876" y="451062"/>
                </a:cubicBezTo>
                <a:cubicBezTo>
                  <a:pt x="-3839" y="479637"/>
                  <a:pt x="3781" y="500592"/>
                  <a:pt x="20926" y="527262"/>
                </a:cubicBezTo>
                <a:cubicBezTo>
                  <a:pt x="38071" y="553932"/>
                  <a:pt x="60931" y="569172"/>
                  <a:pt x="87601" y="584412"/>
                </a:cubicBezTo>
                <a:cubicBezTo>
                  <a:pt x="114271" y="599652"/>
                  <a:pt x="127606" y="605367"/>
                  <a:pt x="154276" y="603462"/>
                </a:cubicBezTo>
                <a:cubicBezTo>
                  <a:pt x="180946" y="601557"/>
                  <a:pt x="194281" y="580602"/>
                  <a:pt x="220951" y="574887"/>
                </a:cubicBezTo>
                <a:cubicBezTo>
                  <a:pt x="247621" y="569172"/>
                  <a:pt x="260956" y="574887"/>
                  <a:pt x="287626" y="574887"/>
                </a:cubicBezTo>
                <a:cubicBezTo>
                  <a:pt x="314296" y="574887"/>
                  <a:pt x="327631" y="574887"/>
                  <a:pt x="354301" y="574887"/>
                </a:cubicBezTo>
                <a:cubicBezTo>
                  <a:pt x="380971" y="574887"/>
                  <a:pt x="392401" y="574887"/>
                  <a:pt x="420976" y="574887"/>
                </a:cubicBezTo>
                <a:cubicBezTo>
                  <a:pt x="449551" y="574887"/>
                  <a:pt x="468601" y="574887"/>
                  <a:pt x="497176" y="574887"/>
                </a:cubicBezTo>
                <a:cubicBezTo>
                  <a:pt x="525751" y="574887"/>
                  <a:pt x="531466" y="578697"/>
                  <a:pt x="563851" y="574887"/>
                </a:cubicBezTo>
                <a:cubicBezTo>
                  <a:pt x="596236" y="571077"/>
                  <a:pt x="626716" y="559647"/>
                  <a:pt x="659101" y="555837"/>
                </a:cubicBezTo>
                <a:cubicBezTo>
                  <a:pt x="691486" y="552027"/>
                  <a:pt x="697201" y="555837"/>
                  <a:pt x="725776" y="555837"/>
                </a:cubicBezTo>
                <a:cubicBezTo>
                  <a:pt x="754351" y="555837"/>
                  <a:pt x="773401" y="552027"/>
                  <a:pt x="801976" y="555837"/>
                </a:cubicBezTo>
                <a:cubicBezTo>
                  <a:pt x="830551" y="559647"/>
                  <a:pt x="841981" y="567267"/>
                  <a:pt x="868651" y="574887"/>
                </a:cubicBezTo>
                <a:cubicBezTo>
                  <a:pt x="895321" y="582507"/>
                  <a:pt x="906751" y="588222"/>
                  <a:pt x="935326" y="593937"/>
                </a:cubicBezTo>
                <a:cubicBezTo>
                  <a:pt x="963901" y="599652"/>
                  <a:pt x="982951" y="601557"/>
                  <a:pt x="1011526" y="603462"/>
                </a:cubicBezTo>
                <a:cubicBezTo>
                  <a:pt x="1040101" y="605367"/>
                  <a:pt x="1051531" y="601557"/>
                  <a:pt x="1078201" y="603462"/>
                </a:cubicBezTo>
                <a:cubicBezTo>
                  <a:pt x="1104871" y="605367"/>
                  <a:pt x="1118206" y="611082"/>
                  <a:pt x="1144876" y="612987"/>
                </a:cubicBezTo>
                <a:cubicBezTo>
                  <a:pt x="1171546" y="614892"/>
                  <a:pt x="1184881" y="612987"/>
                  <a:pt x="1211551" y="612987"/>
                </a:cubicBezTo>
                <a:cubicBezTo>
                  <a:pt x="1238221" y="612987"/>
                  <a:pt x="1251556" y="612987"/>
                  <a:pt x="1278226" y="612987"/>
                </a:cubicBezTo>
                <a:cubicBezTo>
                  <a:pt x="1304896" y="612987"/>
                  <a:pt x="1318231" y="612987"/>
                  <a:pt x="1344901" y="612987"/>
                </a:cubicBezTo>
                <a:cubicBezTo>
                  <a:pt x="1371571" y="612987"/>
                  <a:pt x="1384906" y="612987"/>
                  <a:pt x="1411576" y="612987"/>
                </a:cubicBezTo>
                <a:cubicBezTo>
                  <a:pt x="1438246" y="612987"/>
                  <a:pt x="1451581" y="612987"/>
                  <a:pt x="1478251" y="612987"/>
                </a:cubicBezTo>
                <a:cubicBezTo>
                  <a:pt x="1504921" y="612987"/>
                  <a:pt x="1518256" y="612987"/>
                  <a:pt x="1544926" y="612987"/>
                </a:cubicBezTo>
                <a:cubicBezTo>
                  <a:pt x="1571596" y="612987"/>
                  <a:pt x="1584931" y="612987"/>
                  <a:pt x="1611601" y="612987"/>
                </a:cubicBezTo>
                <a:cubicBezTo>
                  <a:pt x="1638271" y="612987"/>
                  <a:pt x="1651606" y="612987"/>
                  <a:pt x="1678276" y="612987"/>
                </a:cubicBezTo>
                <a:cubicBezTo>
                  <a:pt x="1704946" y="612987"/>
                  <a:pt x="1718281" y="614892"/>
                  <a:pt x="1744951" y="612987"/>
                </a:cubicBezTo>
                <a:cubicBezTo>
                  <a:pt x="1771621" y="611082"/>
                  <a:pt x="1784956" y="605367"/>
                  <a:pt x="1811626" y="603462"/>
                </a:cubicBezTo>
                <a:cubicBezTo>
                  <a:pt x="1838296" y="601557"/>
                  <a:pt x="1866236" y="603462"/>
                  <a:pt x="1878301" y="603462"/>
                </a:cubicBezTo>
              </a:path>
            </a:pathLst>
          </a:custGeom>
          <a:solidFill>
            <a:srgbClr val="FFFF00">
              <a:alpha val="67000"/>
            </a:srgbClr>
          </a:solidFill>
          <a:ln>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931035" y="5563235"/>
            <a:ext cx="8992235" cy="922020"/>
          </a:xfrm>
          <a:prstGeom prst="rect">
            <a:avLst/>
          </a:prstGeom>
          <a:noFill/>
        </p:spPr>
        <p:txBody>
          <a:bodyPr wrap="square" rtlCol="0">
            <a:spAutoFit/>
          </a:bodyPr>
          <a:p>
            <a:r>
              <a:rPr lang="zh-CN" altLang="en-US"/>
              <a:t>九中片区预期规划，第三次修改：</a:t>
            </a:r>
            <a:endParaRPr lang="zh-CN" altLang="en-US"/>
          </a:p>
          <a:p>
            <a:r>
              <a:rPr lang="zh-CN" altLang="en-US"/>
              <a:t>必要条件：保留黄色区域 </a:t>
            </a:r>
            <a:r>
              <a:rPr lang="en-US" altLang="zh-CN"/>
              <a:t>+ </a:t>
            </a:r>
            <a:r>
              <a:rPr lang="zh-CN" altLang="en-US"/>
              <a:t>①，</a:t>
            </a:r>
            <a:r>
              <a:rPr lang="zh-CN">
                <a:latin typeface="仿宋" panose="02010609060101010101" charset="-122"/>
                <a:ea typeface="仿宋" panose="02010609060101010101" charset="-122"/>
                <a:sym typeface="+mn-ea"/>
              </a:rPr>
              <a:t>选址</a:t>
            </a:r>
            <a:r>
              <a:rPr lang="en-US" altLang="zh-CN">
                <a:latin typeface="仿宋" panose="02010609060101010101" charset="-122"/>
                <a:ea typeface="仿宋" panose="02010609060101010101" charset="-122"/>
                <a:sym typeface="+mn-ea"/>
              </a:rPr>
              <a:t>:</a:t>
            </a:r>
            <a:r>
              <a:rPr lang="zh-CN">
                <a:latin typeface="仿宋" panose="02010609060101010101" charset="-122"/>
                <a:ea typeface="仿宋" panose="02010609060101010101" charset="-122"/>
                <a:sym typeface="+mn-ea"/>
              </a:rPr>
              <a:t>④</a:t>
            </a:r>
            <a:r>
              <a:rPr lang="zh-CN" altLang="en-US"/>
              <a:t>（</a:t>
            </a:r>
            <a:r>
              <a:rPr lang="zh-CN">
                <a:solidFill>
                  <a:srgbClr val="FF0000"/>
                </a:solidFill>
                <a:latin typeface="仿宋" panose="02010609060101010101" charset="-122"/>
                <a:ea typeface="仿宋" panose="02010609060101010101" charset="-122"/>
              </a:rPr>
              <a:t>②区内选不来址，③找了两天也没地方）</a:t>
            </a:r>
            <a:endParaRPr lang="zh-CN">
              <a:latin typeface="仿宋" panose="02010609060101010101" charset="-122"/>
              <a:ea typeface="仿宋" panose="02010609060101010101" charset="-122"/>
            </a:endParaRPr>
          </a:p>
          <a:p>
            <a:r>
              <a:rPr lang="zh-CN" altLang="en-US">
                <a:sym typeface="+mn-ea"/>
              </a:rPr>
              <a:t>附加条件：①可以不要（给北港中学留空间）</a:t>
            </a:r>
            <a:endParaRPr lang="zh-CN" altLang="en-US"/>
          </a:p>
        </p:txBody>
      </p:sp>
      <p:sp>
        <p:nvSpPr>
          <p:cNvPr id="16" name="椭圆 15"/>
          <p:cNvSpPr/>
          <p:nvPr/>
        </p:nvSpPr>
        <p:spPr>
          <a:xfrm>
            <a:off x="8247380" y="3856355"/>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1</a:t>
            </a:r>
            <a:endParaRPr lang="en-US" altLang="zh-CN">
              <a:solidFill>
                <a:schemeClr val="tx1"/>
              </a:solidFill>
            </a:endParaRPr>
          </a:p>
        </p:txBody>
      </p:sp>
      <p:sp>
        <p:nvSpPr>
          <p:cNvPr id="17" name="椭圆 16"/>
          <p:cNvSpPr/>
          <p:nvPr/>
        </p:nvSpPr>
        <p:spPr>
          <a:xfrm>
            <a:off x="7525385" y="4054475"/>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2</a:t>
            </a:r>
            <a:endParaRPr lang="en-US" altLang="zh-CN">
              <a:solidFill>
                <a:schemeClr val="tx1"/>
              </a:solidFill>
            </a:endParaRPr>
          </a:p>
        </p:txBody>
      </p:sp>
      <p:sp>
        <p:nvSpPr>
          <p:cNvPr id="18" name="椭圆 17"/>
          <p:cNvSpPr/>
          <p:nvPr/>
        </p:nvSpPr>
        <p:spPr>
          <a:xfrm>
            <a:off x="6383020" y="4376420"/>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3</a:t>
            </a:r>
            <a:endParaRPr lang="en-US" altLang="zh-CN">
              <a:solidFill>
                <a:schemeClr val="tx1"/>
              </a:solidFill>
            </a:endParaRPr>
          </a:p>
        </p:txBody>
      </p:sp>
      <p:sp>
        <p:nvSpPr>
          <p:cNvPr id="19" name="椭圆 18"/>
          <p:cNvSpPr/>
          <p:nvPr/>
        </p:nvSpPr>
        <p:spPr>
          <a:xfrm>
            <a:off x="3442335" y="3563620"/>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5</a:t>
            </a:r>
            <a:endParaRPr lang="en-US" altLang="zh-CN">
              <a:solidFill>
                <a:schemeClr val="tx1"/>
              </a:solidFill>
            </a:endParaRPr>
          </a:p>
        </p:txBody>
      </p:sp>
      <p:sp>
        <p:nvSpPr>
          <p:cNvPr id="20" name="椭圆 19"/>
          <p:cNvSpPr/>
          <p:nvPr/>
        </p:nvSpPr>
        <p:spPr>
          <a:xfrm>
            <a:off x="4916170" y="4265295"/>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4</a:t>
            </a:r>
            <a:endParaRPr lang="en-US" altLang="zh-CN">
              <a:solidFill>
                <a:schemeClr val="tx1"/>
              </a:solidFill>
            </a:endParaRPr>
          </a:p>
        </p:txBody>
      </p:sp>
    </p:spTree>
    <p:custDataLst>
      <p:tags r:id="rId2"/>
    </p:custData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开滦十中</a:t>
            </a:r>
            <a:endParaRPr lang="zh-CN" altLang="en-US"/>
          </a:p>
        </p:txBody>
      </p:sp>
      <p:sp>
        <p:nvSpPr>
          <p:cNvPr id="4" name="文本占位符 3"/>
          <p:cNvSpPr>
            <a:spLocks noGrp="1"/>
          </p:cNvSpPr>
          <p:nvPr>
            <p:ph type="body" sz="half" idx="2"/>
          </p:nvPr>
        </p:nvSpPr>
        <p:spPr/>
        <p:txBody>
          <a:bodyPr>
            <a:normAutofit fontScale="80000"/>
          </a:bodyPr>
          <a:p>
            <a:r>
              <a:rPr lang="zh-CN" altLang="en-US"/>
              <a:t>简介：开滦十中位于唐山市西山口南侧、增盛东路1号，始建于1919年，归属于路南区教育局，是一所全日制寄宿中学。</a:t>
            </a:r>
            <a:endParaRPr lang="zh-CN" altLang="en-US"/>
          </a:p>
          <a:p>
            <a:r>
              <a:rPr lang="zh-CN" altLang="en-US"/>
              <a:t>地址：唐山市路南区增盛东路1号</a:t>
            </a:r>
            <a:endParaRPr lang="zh-CN" altLang="en-US"/>
          </a:p>
          <a:p>
            <a:r>
              <a:rPr lang="zh-CN" altLang="en-US"/>
              <a:t>开滦十中2019年招生划片范围：万达广场、增盛楼、增辉楼、增东楼、增盛里消防楼、开泰楼、开滦建国楼、春光楼、富庄东里、富民楼、新华东道50号（唐山矿北门）、金属回收工房、逸景美墅、紫垣广场、丽湖馨苑（南湖一号别墅）、富泰庄园、新世纪濠景家园、苑南楼、小山楼、小山西、建国南里、建国里、新星公寓、双桥楼、宋南、宋北、小佟庄、西中心街、杨柳平房、自建平房、铁路工房、铁三工房、二建工房、压改工房、大学路新华工房、自来水工房、石庄工房、车站路、丰滦平房、焦化厂、余庆里、老交大、复兴楼、双桥平房、城建平房、扶轮后街平房、新民街、胜利路（北）运输楼、文南楼、文北楼、文北西楼、教师公寓（园丁楼）、保泰楼、大洪桥楼、文明楼、爱国楼、苗圃里洪桥楼、干警楼、盛泰庄园、文北沟东、在水一方、水岸东方、爱国里楼、爱国里园丁楼、自来水工房、希望花苑豪宅、裕庭楼、惠玉楼、康复村、宋谢庄。</a:t>
            </a:r>
            <a:endParaRPr lang="zh-CN" altLang="en-US"/>
          </a:p>
          <a:p>
            <a:endParaRPr lang="zh-CN" altLang="en-US"/>
          </a:p>
        </p:txBody>
      </p:sp>
      <p:pic>
        <p:nvPicPr>
          <p:cNvPr id="5" name="图片占位符 4"/>
          <p:cNvPicPr>
            <a:picLocks noChangeAspect="1"/>
          </p:cNvPicPr>
          <p:nvPr>
            <p:ph type="pic" idx="1"/>
          </p:nvPr>
        </p:nvPicPr>
        <p:blipFill>
          <a:blip r:embed="rId1"/>
          <a:stretch>
            <a:fillRect/>
          </a:stretch>
        </p:blipFill>
        <p:spPr>
          <a:xfrm>
            <a:off x="669925" y="1664970"/>
            <a:ext cx="5283200" cy="3962400"/>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万达小学</a:t>
            </a:r>
          </a:p>
        </p:txBody>
      </p:sp>
      <p:sp>
        <p:nvSpPr>
          <p:cNvPr id="4" name="文本占位符 3"/>
          <p:cNvSpPr>
            <a:spLocks noGrp="1"/>
          </p:cNvSpPr>
          <p:nvPr>
            <p:ph type="body" sz="half" idx="2"/>
          </p:nvPr>
        </p:nvSpPr>
        <p:spPr/>
        <p:txBody>
          <a:bodyPr/>
          <a:p>
            <a:r>
              <a:rPr lang="zh-CN" altLang="en-US"/>
              <a:t>简介： 万达小学的前身是长青小学。</a:t>
            </a:r>
            <a:endParaRPr lang="zh-CN" altLang="en-US"/>
          </a:p>
          <a:p>
            <a:r>
              <a:rPr lang="zh-CN" altLang="en-US"/>
              <a:t>招生范围：万达广场、增盛楼、增辉楼、消防支队家属院、世博广场、未拆迁新华楼、新华南楼、苑南楼、金色雅居、滦承楼、新世纪濠景家园、金安苑、丽湖馨苑（南湖一号别墅）</a:t>
            </a:r>
            <a:endParaRPr lang="en-US" altLang="zh-CN"/>
          </a:p>
        </p:txBody>
      </p:sp>
      <p:pic>
        <p:nvPicPr>
          <p:cNvPr id="5" name="图片占位符 4"/>
          <p:cNvPicPr>
            <a:picLocks noChangeAspect="1"/>
          </p:cNvPicPr>
          <p:nvPr>
            <p:ph type="pic" idx="1"/>
          </p:nvPr>
        </p:nvPicPr>
        <p:blipFill>
          <a:blip r:embed="rId1"/>
          <a:stretch>
            <a:fillRect/>
          </a:stretch>
        </p:blipFill>
        <p:spPr>
          <a:xfrm>
            <a:off x="669925" y="1708785"/>
            <a:ext cx="5283200" cy="396240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480310" y="26035"/>
            <a:ext cx="9657715" cy="6750050"/>
          </a:xfrm>
          <a:prstGeom prst="rect">
            <a:avLst/>
          </a:prstGeom>
        </p:spPr>
      </p:pic>
      <p:sp>
        <p:nvSpPr>
          <p:cNvPr id="6" name="文本框 5"/>
          <p:cNvSpPr txBox="1"/>
          <p:nvPr/>
        </p:nvSpPr>
        <p:spPr>
          <a:xfrm>
            <a:off x="-10160" y="26670"/>
            <a:ext cx="2491105" cy="6739255"/>
          </a:xfrm>
          <a:prstGeom prst="rect">
            <a:avLst/>
          </a:prstGeom>
          <a:gradFill>
            <a:gsLst>
              <a:gs pos="0">
                <a:srgbClr val="007BD3"/>
              </a:gs>
              <a:gs pos="100000">
                <a:srgbClr val="034373"/>
              </a:gs>
            </a:gsLst>
            <a:lin ang="5400000" scaled="0"/>
          </a:gradFill>
        </p:spPr>
        <p:txBody>
          <a:bodyPr wrap="square" rtlCol="0">
            <a:spAutoFit/>
          </a:bodyPr>
          <a:p>
            <a:r>
              <a:rPr lang="en-US" altLang="zh-CN">
                <a:gradFill>
                  <a:gsLst>
                    <a:gs pos="0">
                      <a:srgbClr val="FECF40"/>
                    </a:gs>
                    <a:gs pos="100000">
                      <a:srgbClr val="846C21"/>
                    </a:gs>
                  </a:gsLst>
                  <a:path path="rect">
                    <a:fillToRect l="100000" b="100000"/>
                  </a:path>
                  <a:tileRect t="-100000" r="-100000"/>
                </a:gradFill>
              </a:rPr>
              <a:t>- 0624 </a:t>
            </a:r>
            <a:r>
              <a:rPr lang="zh-CN" altLang="en-US">
                <a:gradFill>
                  <a:gsLst>
                    <a:gs pos="0">
                      <a:srgbClr val="FECF40"/>
                    </a:gs>
                    <a:gs pos="100000">
                      <a:srgbClr val="846C21"/>
                    </a:gs>
                  </a:gsLst>
                  <a:path path="rect">
                    <a:fillToRect l="100000" b="100000"/>
                  </a:path>
                  <a:tileRect t="-100000" r="-100000"/>
                </a:gradFill>
              </a:rPr>
              <a:t>周一</a:t>
            </a:r>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调研区域：唐山十中</a:t>
            </a:r>
            <a:endParaRPr lang="zh-CN" altLang="en-US">
              <a:gradFill>
                <a:gsLst>
                  <a:gs pos="0">
                    <a:srgbClr val="FECF40"/>
                  </a:gs>
                  <a:gs pos="100000">
                    <a:srgbClr val="846C21"/>
                  </a:gs>
                </a:gsLst>
                <a:path path="rect">
                  <a:fillToRect l="100000" b="100000"/>
                </a:path>
                <a:tileRect t="-100000" r="-100000"/>
              </a:gradFill>
            </a:endParaRPr>
          </a:p>
          <a:p>
            <a:r>
              <a:rPr lang="en-US" altLang="zh-CN">
                <a:gradFill>
                  <a:gsLst>
                    <a:gs pos="0">
                      <a:srgbClr val="FECF40"/>
                    </a:gs>
                    <a:gs pos="100000">
                      <a:srgbClr val="846C21"/>
                    </a:gs>
                  </a:gsLst>
                  <a:path path="rect">
                    <a:fillToRect l="100000" b="100000"/>
                  </a:path>
                  <a:tileRect t="-100000" r="-100000"/>
                </a:gradFill>
              </a:rPr>
              <a:t>                  </a:t>
            </a:r>
            <a:r>
              <a:rPr lang="zh-CN" altLang="en-US">
                <a:gradFill>
                  <a:gsLst>
                    <a:gs pos="0">
                      <a:srgbClr val="FECF40"/>
                    </a:gs>
                    <a:gs pos="100000">
                      <a:srgbClr val="846C21"/>
                    </a:gs>
                  </a:gsLst>
                  <a:path path="rect">
                    <a:fillToRect l="100000" b="100000"/>
                  </a:path>
                  <a:tileRect t="-100000" r="-100000"/>
                </a:gradFill>
              </a:rPr>
              <a:t>西山路小学</a:t>
            </a:r>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生源调查</a:t>
            </a:r>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r>
              <a:rPr lang="zh-CN" altLang="en-US">
                <a:gradFill>
                  <a:gsLst>
                    <a:gs pos="0">
                      <a:srgbClr val="FECF40"/>
                    </a:gs>
                    <a:gs pos="100000">
                      <a:srgbClr val="846C21"/>
                    </a:gs>
                  </a:gsLst>
                  <a:path path="rect">
                    <a:fillToRect l="100000" b="100000"/>
                  </a:path>
                  <a:tileRect t="-100000" r="-100000"/>
                </a:gradFill>
              </a:rPr>
              <a:t>区域选址</a:t>
            </a:r>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en-US" altLang="zh-CN">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a:p>
            <a:endParaRPr lang="zh-CN" altLang="en-US">
              <a:gradFill>
                <a:gsLst>
                  <a:gs pos="0">
                    <a:srgbClr val="FECF40"/>
                  </a:gs>
                  <a:gs pos="100000">
                    <a:srgbClr val="846C21"/>
                  </a:gs>
                </a:gsLst>
                <a:path path="rect">
                  <a:fillToRect l="100000" b="100000"/>
                </a:path>
                <a:tileRect t="-100000" r="-100000"/>
              </a:gradFill>
            </a:endParaRPr>
          </a:p>
        </p:txBody>
      </p:sp>
      <p:sp>
        <p:nvSpPr>
          <p:cNvPr id="4" name="文本框 3"/>
          <p:cNvSpPr txBox="1"/>
          <p:nvPr/>
        </p:nvSpPr>
        <p:spPr>
          <a:xfrm>
            <a:off x="11144250" y="74930"/>
            <a:ext cx="936000" cy="368300"/>
          </a:xfrm>
          <a:prstGeom prst="rect">
            <a:avLst/>
          </a:prstGeom>
          <a:gradFill>
            <a:gsLst>
              <a:gs pos="0">
                <a:srgbClr val="007BD3">
                  <a:alpha val="0"/>
                </a:srgbClr>
              </a:gs>
              <a:gs pos="100000">
                <a:srgbClr val="034373"/>
              </a:gs>
            </a:gsLst>
            <a:lin ang="18900000" scaled="0"/>
          </a:gradFill>
          <a:ln w="38100" cmpd="sng">
            <a:solidFill>
              <a:srgbClr val="00B0F0"/>
            </a:solidFill>
            <a:prstDash val="solid"/>
          </a:ln>
        </p:spPr>
        <p:txBody>
          <a:bodyPr wrap="square" rtlCol="0">
            <a:spAutoFit/>
          </a:bodyPr>
          <a:p>
            <a:pPr algn="r"/>
            <a:r>
              <a:rPr lang="zh-CN" altLang="en-US">
                <a:gradFill>
                  <a:gsLst>
                    <a:gs pos="0">
                      <a:srgbClr val="FECF40"/>
                    </a:gs>
                    <a:gs pos="100000">
                      <a:srgbClr val="846C21"/>
                    </a:gs>
                  </a:gsLst>
                  <a:path path="rect">
                    <a:fillToRect l="100000" b="100000"/>
                  </a:path>
                  <a:tileRect t="-100000" r="-100000"/>
                </a:gradFill>
              </a:rPr>
              <a:t>市调中</a:t>
            </a:r>
            <a:endParaRPr lang="zh-CN" altLang="en-US">
              <a:gradFill>
                <a:gsLst>
                  <a:gs pos="0">
                    <a:srgbClr val="FECF40"/>
                  </a:gs>
                  <a:gs pos="100000">
                    <a:srgbClr val="846C21"/>
                  </a:gs>
                </a:gsLst>
                <a:path path="rect">
                  <a:fillToRect l="100000" b="100000"/>
                </a:path>
                <a:tileRect t="-100000" r="-100000"/>
              </a:gradFill>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唐山十中</a:t>
            </a:r>
            <a:endParaRPr lang="zh-CN" altLang="en-US"/>
          </a:p>
        </p:txBody>
      </p:sp>
      <p:sp>
        <p:nvSpPr>
          <p:cNvPr id="4" name="文本占位符 3"/>
          <p:cNvSpPr>
            <a:spLocks noGrp="1"/>
          </p:cNvSpPr>
          <p:nvPr>
            <p:ph type="body" sz="half" idx="2"/>
          </p:nvPr>
        </p:nvSpPr>
        <p:spPr/>
        <p:txBody>
          <a:bodyPr>
            <a:normAutofit lnSpcReduction="10000"/>
          </a:bodyPr>
          <a:p>
            <a:r>
              <a:rPr lang="zh-CN" altLang="en-US"/>
              <a:t>校区简介：唐山市第十中学简称“唐山十中”，创办于1952年，坐落在唐山市中心区，系市直中学，河北省示范性高中。2002年，省教育厅又批准为河北唐山艺术高中。艺术教育是学校教育教学的特色。先后为清华美院、中央美院、中央音乐学院、中国音乐学院、天津音乐学院等高等艺术院校输送了近千名优秀学生。学校以“让每个学生成功”的办学思想为指导，教学质量不断提高，高考升学率均在90%以上，教育教学呈现出良好的发展态势，并正向高层次迈进。</a:t>
            </a:r>
            <a:endParaRPr lang="zh-CN" altLang="en-US"/>
          </a:p>
          <a:p>
            <a:r>
              <a:rPr lang="zh-CN" altLang="en-US"/>
              <a:t>片区范围：24#(山西北里)、25#(山西南里)、27#(华岩南里)、28#(新华北里)、58#(振兴楼、北新里)、干休所、边贸楼、煤医里楼、华岩南里商住楼、31#(曙光)、32#(煤研所)、56#(富强楼)、军分区干休所、57# 华岩东里、华岩铁路楼、玫瑰庄园、鑫雅园、东方银座、凤北、西山南、西山北、新华北里</a:t>
            </a:r>
            <a:endParaRPr lang="zh-CN" altLang="en-US"/>
          </a:p>
        </p:txBody>
      </p:sp>
      <p:pic>
        <p:nvPicPr>
          <p:cNvPr id="5" name="图片占位符 4"/>
          <p:cNvPicPr>
            <a:picLocks noChangeAspect="1"/>
          </p:cNvPicPr>
          <p:nvPr>
            <p:ph type="pic" idx="1"/>
          </p:nvPr>
        </p:nvPicPr>
        <p:blipFill>
          <a:blip r:embed="rId1"/>
          <a:stretch>
            <a:fillRect/>
          </a:stretch>
        </p:blipFill>
        <p:spPr>
          <a:xfrm>
            <a:off x="1285240" y="952500"/>
            <a:ext cx="4051935" cy="538861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1455"/>
</p:tagLst>
</file>

<file path=ppt/tags/tag105.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1455"/>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9.xml><?xml version="1.0" encoding="utf-8"?>
<p:tagLst xmlns:p="http://schemas.openxmlformats.org/presentationml/2006/main">
  <p:tag name="KSO_WM_TAG_VERSION" val="1.0"/>
  <p:tag name="KSO_WM_BEAUTIFY_FLAG" val="#wm#"/>
  <p:tag name="KSO_WM_TEMPLATE_CATEGORY" val="custom"/>
  <p:tag name="KSO_WM_TEMPLATE_INDEX" val="20191455"/>
  <p:tag name="KSO_WM_TEMPLATE_THUMBS_INDEX" val="1、2、3、4、6、9、10、11、13、14、15"/>
  <p:tag name="KSO_WM_TEMPLATE_SUBCATEGORY"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 name="KSO_WM_SLIDE_MODEL_TYPE" val="cover"/>
</p:tagLst>
</file>

<file path=ppt/tags/tag11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 name="KSO_WM_SLIDE_MODEL_TYPE" val="cover"/>
</p:tagLst>
</file>

<file path=ppt/tags/tag112.xml><?xml version="1.0" encoding="utf-8"?>
<p:tagLst xmlns:p="http://schemas.openxmlformats.org/presentationml/2006/main">
  <p:tag name="KSO_WM_BEAUTIFY_FLAG" val="#wm#"/>
  <p:tag name="KSO_WM_TEMPLATE_CATEGORY" val="custom"/>
  <p:tag name="KSO_WM_TEMPLATE_INDEX" val="20191455"/>
</p:tagLst>
</file>

<file path=ppt/tags/tag11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 name="KSO_WM_SLIDE_MODEL_TYPE" val="cover"/>
</p:tagLst>
</file>

<file path=ppt/tags/tag114.xml><?xml version="1.0" encoding="utf-8"?>
<p:tagLst xmlns:p="http://schemas.openxmlformats.org/presentationml/2006/main">
  <p:tag name="KSO_WM_BEAUTIFY_FLAG" val="#wm#"/>
  <p:tag name="KSO_WM_TEMPLATE_CATEGORY" val="custom"/>
  <p:tag name="KSO_WM_TEMPLATE_INDEX" val="20191455"/>
</p:tagLst>
</file>

<file path=ppt/tags/tag115.xml><?xml version="1.0" encoding="utf-8"?>
<p:tagLst xmlns:p="http://schemas.openxmlformats.org/presentationml/2006/main">
  <p:tag name="KSO_WM_BEAUTIFY_FLAG" val="#wm#"/>
  <p:tag name="KSO_WM_TEMPLATE_CATEGORY" val="custom"/>
  <p:tag name="KSO_WM_TEMPLATE_INDEX" val="20191455"/>
</p:tagLst>
</file>

<file path=ppt/tags/tag116.xml><?xml version="1.0" encoding="utf-8"?>
<p:tagLst xmlns:p="http://schemas.openxmlformats.org/presentationml/2006/main">
  <p:tag name="KSO_WM_BEAUTIFY_FLAG" val="#wm#"/>
  <p:tag name="KSO_WM_TEMPLATE_CATEGORY" val="custom"/>
  <p:tag name="KSO_WM_TEMPLATE_INDEX" val="20191455"/>
</p:tagLst>
</file>

<file path=ppt/tags/tag117.xml><?xml version="1.0" encoding="utf-8"?>
<p:tagLst xmlns:p="http://schemas.openxmlformats.org/presentationml/2006/main">
  <p:tag name="KSO_WM_BEAUTIFY_FLAG" val="#wm#"/>
  <p:tag name="KSO_WM_TEMPLATE_CATEGORY" val="custom"/>
  <p:tag name="KSO_WM_TEMPLATE_INDEX" val="20191455"/>
</p:tagLst>
</file>

<file path=ppt/tags/tag118.xml><?xml version="1.0" encoding="utf-8"?>
<p:tagLst xmlns:p="http://schemas.openxmlformats.org/presentationml/2006/main">
  <p:tag name="KSO_WM_BEAUTIFY_FLAG" val="#wm#"/>
  <p:tag name="KSO_WM_TEMPLATE_CATEGORY" val="custom"/>
  <p:tag name="KSO_WM_TEMPLATE_INDEX" val="20191455"/>
</p:tagLst>
</file>

<file path=ppt/tags/tag119.xml><?xml version="1.0" encoding="utf-8"?>
<p:tagLst xmlns:p="http://schemas.openxmlformats.org/presentationml/2006/main">
  <p:tag name="KSO_WM_BEAUTIFY_FLAG" val="#wm#"/>
  <p:tag name="KSO_WM_TEMPLATE_CATEGORY" val="custom"/>
  <p:tag name="KSO_WM_TEMPLATE_INDEX" val="20191455"/>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BEAUTIFY_FLAG" val="#wm#"/>
  <p:tag name="KSO_WM_TEMPLATE_CATEGORY" val="custom"/>
  <p:tag name="KSO_WM_TEMPLATE_INDEX" val="20191455"/>
</p:tagLst>
</file>

<file path=ppt/tags/tag121.xml><?xml version="1.0" encoding="utf-8"?>
<p:tagLst xmlns:p="http://schemas.openxmlformats.org/presentationml/2006/main">
  <p:tag name="KSO_WM_BEAUTIFY_FLAG" val="#wm#"/>
  <p:tag name="KSO_WM_TEMPLATE_CATEGORY" val="custom"/>
  <p:tag name="KSO_WM_TEMPLATE_INDEX" val="20191455"/>
</p:tagLst>
</file>

<file path=ppt/tags/tag122.xml><?xml version="1.0" encoding="utf-8"?>
<p:tagLst xmlns:p="http://schemas.openxmlformats.org/presentationml/2006/main">
  <p:tag name="KSO_WM_BEAUTIFY_FLAG" val="#wm#"/>
  <p:tag name="KSO_WM_TEMPLATE_CATEGORY" val="custom"/>
  <p:tag name="KSO_WM_TEMPLATE_INDEX" val="20191455"/>
</p:tagLst>
</file>

<file path=ppt/tags/tag123.xml><?xml version="1.0" encoding="utf-8"?>
<p:tagLst xmlns:p="http://schemas.openxmlformats.org/presentationml/2006/main">
  <p:tag name="KSO_WM_BEAUTIFY_FLAG" val="#wm#"/>
  <p:tag name="KSO_WM_TEMPLATE_CATEGORY" val="custom"/>
  <p:tag name="KSO_WM_TEMPLATE_INDEX" val="20191455"/>
</p:tagLst>
</file>

<file path=ppt/tags/tag124.xml><?xml version="1.0" encoding="utf-8"?>
<p:tagLst xmlns:p="http://schemas.openxmlformats.org/presentationml/2006/main">
  <p:tag name="KSO_WM_BEAUTIFY_FLAG" val="#wm#"/>
  <p:tag name="KSO_WM_TEMPLATE_CATEGORY" val="custom"/>
  <p:tag name="KSO_WM_TEMPLATE_INDEX" val="20191455"/>
</p:tagLst>
</file>

<file path=ppt/tags/tag125.xml><?xml version="1.0" encoding="utf-8"?>
<p:tagLst xmlns:p="http://schemas.openxmlformats.org/presentationml/2006/main">
  <p:tag name="KSO_WM_BEAUTIFY_FLAG" val="#wm#"/>
  <p:tag name="KSO_WM_TEMPLATE_CATEGORY" val="custom"/>
  <p:tag name="KSO_WM_TEMPLATE_INDEX" val="20191455"/>
</p:tagLst>
</file>

<file path=ppt/tags/tag126.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Lst>
</file>

<file path=ppt/tags/tag127.xml><?xml version="1.0" encoding="utf-8"?>
<p:tagLst xmlns:p="http://schemas.openxmlformats.org/presentationml/2006/main">
  <p:tag name="KSO_WM_BEAUTIFY_FLAG" val="#wm#"/>
  <p:tag name="KSO_WM_TEMPLATE_CATEGORY" val="custom"/>
  <p:tag name="KSO_WM_TEMPLATE_INDEX" val="20191455"/>
</p:tagLst>
</file>

<file path=ppt/tags/tag128.xml><?xml version="1.0" encoding="utf-8"?>
<p:tagLst xmlns:p="http://schemas.openxmlformats.org/presentationml/2006/main">
  <p:tag name="KSO_WM_BEAUTIFY_FLAG" val="#wm#"/>
  <p:tag name="KSO_WM_TEMPLATE_CATEGORY" val="custom"/>
  <p:tag name="KSO_WM_TEMPLATE_INDEX" val="20191455"/>
</p:tagLst>
</file>

<file path=ppt/tags/tag129.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BEAUTIFY_FLAG" val="#wm#"/>
  <p:tag name="KSO_WM_TEMPLATE_CATEGORY" val="custom"/>
  <p:tag name="KSO_WM_TEMPLATE_INDEX" val="20191455"/>
</p:tagLst>
</file>

<file path=ppt/tags/tag131.xml><?xml version="1.0" encoding="utf-8"?>
<p:tagLst xmlns:p="http://schemas.openxmlformats.org/presentationml/2006/main">
  <p:tag name="KSO_WM_BEAUTIFY_FLAG" val="#wm#"/>
  <p:tag name="KSO_WM_TEMPLATE_CATEGORY" val="custom"/>
  <p:tag name="KSO_WM_TEMPLATE_INDEX" val="20191455"/>
</p:tagLst>
</file>

<file path=ppt/tags/tag132.xml><?xml version="1.0" encoding="utf-8"?>
<p:tagLst xmlns:p="http://schemas.openxmlformats.org/presentationml/2006/main">
  <p:tag name="KSO_WM_BEAUTIFY_FLAG" val="#wm#"/>
  <p:tag name="KSO_WM_TEMPLATE_CATEGORY" val="custom"/>
  <p:tag name="KSO_WM_TEMPLATE_INDEX" val="20191455"/>
</p:tagLst>
</file>

<file path=ppt/tags/tag133.xml><?xml version="1.0" encoding="utf-8"?>
<p:tagLst xmlns:p="http://schemas.openxmlformats.org/presentationml/2006/main">
  <p:tag name="KSO_WM_BEAUTIFY_FLAG" val="#wm#"/>
  <p:tag name="KSO_WM_TEMPLATE_CATEGORY" val="custom"/>
  <p:tag name="KSO_WM_TEMPLATE_INDEX" val="20191455"/>
</p:tagLst>
</file>

<file path=ppt/tags/tag13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 name="KSO_WM_SLIDE_MODEL_TYPE" val="cover"/>
</p:tagLst>
</file>

<file path=ppt/tags/tag135.xml><?xml version="1.0" encoding="utf-8"?>
<p:tagLst xmlns:p="http://schemas.openxmlformats.org/presentationml/2006/main">
  <p:tag name="KSO_WM_BEAUTIFY_FLAG" val="#wm#"/>
  <p:tag name="KSO_WM_TEMPLATE_CATEGORY" val="custom"/>
  <p:tag name="KSO_WM_TEMPLATE_INDEX" val="20191455"/>
</p:tagLst>
</file>

<file path=ppt/tags/tag136.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Lst>
</file>

<file path=ppt/tags/tag137.xml><?xml version="1.0" encoding="utf-8"?>
<p:tagLst xmlns:p="http://schemas.openxmlformats.org/presentationml/2006/main">
  <p:tag name="KSO_WM_BEAUTIFY_FLAG" val="#wm#"/>
  <p:tag name="KSO_WM_TEMPLATE_CATEGORY" val="custom"/>
  <p:tag name="KSO_WM_TEMPLATE_INDEX" val="20191455"/>
</p:tagLst>
</file>

<file path=ppt/tags/tag138.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 name="KSO_WM_SLIDE_MODEL_TYPE" val="cover"/>
</p:tagLst>
</file>

<file path=ppt/tags/tag139.xml><?xml version="1.0" encoding="utf-8"?>
<p:tagLst xmlns:p="http://schemas.openxmlformats.org/presentationml/2006/main">
  <p:tag name="KSO_WM_BEAUTIFY_FLAG" val="#wm#"/>
  <p:tag name="KSO_WM_TEMPLATE_CATEGORY" val="custom"/>
  <p:tag name="KSO_WM_TEMPLATE_INDEX" val="20191455"/>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191455"/>
</p:tagLst>
</file>

<file path=ppt/tags/tag14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 name="KSO_WM_SLIDE_MODEL_TYPE" val="cover"/>
</p:tagLst>
</file>

<file path=ppt/tags/tag142.xml><?xml version="1.0" encoding="utf-8"?>
<p:tagLst xmlns:p="http://schemas.openxmlformats.org/presentationml/2006/main">
  <p:tag name="KSO_WM_BEAUTIFY_FLAG" val="#wm#"/>
  <p:tag name="KSO_WM_TEMPLATE_CATEGORY" val="custom"/>
  <p:tag name="KSO_WM_TEMPLATE_INDEX" val="20191455"/>
</p:tagLst>
</file>

<file path=ppt/tags/tag14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 name="KSO_WM_SLIDE_MODEL_TYPE" val="cover"/>
</p:tagLst>
</file>

<file path=ppt/tags/tag144.xml><?xml version="1.0" encoding="utf-8"?>
<p:tagLst xmlns:p="http://schemas.openxmlformats.org/presentationml/2006/main">
  <p:tag name="KSO_WM_BEAUTIFY_FLAG" val="#wm#"/>
  <p:tag name="KSO_WM_TEMPLATE_CATEGORY" val="custom"/>
  <p:tag name="KSO_WM_TEMPLATE_INDEX" val="20191455"/>
</p:tagLst>
</file>

<file path=ppt/tags/tag145.xml><?xml version="1.0" encoding="utf-8"?>
<p:tagLst xmlns:p="http://schemas.openxmlformats.org/presentationml/2006/main">
  <p:tag name="KSO_WM_BEAUTIFY_FLAG" val="#wm#"/>
  <p:tag name="KSO_WM_TEMPLATE_CATEGORY" val="custom"/>
  <p:tag name="KSO_WM_TEMPLATE_INDEX" val="20191455"/>
</p:tagLst>
</file>

<file path=ppt/tags/tag146.xml><?xml version="1.0" encoding="utf-8"?>
<p:tagLst xmlns:p="http://schemas.openxmlformats.org/presentationml/2006/main">
  <p:tag name="KSO_WM_BEAUTIFY_FLAG" val="#wm#"/>
  <p:tag name="KSO_WM_TEMPLATE_CATEGORY" val="custom"/>
  <p:tag name="KSO_WM_TEMPLATE_INDEX" val="20191455"/>
</p:tagLst>
</file>

<file path=ppt/tags/tag147.xml><?xml version="1.0" encoding="utf-8"?>
<p:tagLst xmlns:p="http://schemas.openxmlformats.org/presentationml/2006/main">
  <p:tag name="KSO_WM_BEAUTIFY_FLAG" val="#wm#"/>
  <p:tag name="KSO_WM_TEMPLATE_CATEGORY" val="custom"/>
  <p:tag name="KSO_WM_TEMPLATE_INDEX" val="20191455"/>
</p:tagLst>
</file>

<file path=ppt/tags/tag148.xml><?xml version="1.0" encoding="utf-8"?>
<p:tagLst xmlns:p="http://schemas.openxmlformats.org/presentationml/2006/main">
  <p:tag name="KSO_WM_BEAUTIFY_FLAG" val="#wm#"/>
  <p:tag name="KSO_WM_TEMPLATE_CATEGORY" val="custom"/>
  <p:tag name="KSO_WM_TEMPLATE_INDEX" val="20191455"/>
</p:tagLst>
</file>

<file path=ppt/tags/tag149.xml><?xml version="1.0" encoding="utf-8"?>
<p:tagLst xmlns:p="http://schemas.openxmlformats.org/presentationml/2006/main">
  <p:tag name="KSO_WM_BEAUTIFY_FLAG" val="#wm#"/>
  <p:tag name="KSO_WM_TEMPLATE_CATEGORY" val="custom"/>
  <p:tag name="KSO_WM_TEMPLATE_INDEX" val="20191455"/>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191455"/>
</p:tagLst>
</file>

<file path=ppt/tags/tag151.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 name="KSO_WM_SLIDE_MODEL_TYPE" val="cover"/>
</p:tagLst>
</file>

<file path=ppt/tags/tag152.xml><?xml version="1.0" encoding="utf-8"?>
<p:tagLst xmlns:p="http://schemas.openxmlformats.org/presentationml/2006/main">
  <p:tag name="KSO_WM_BEAUTIFY_FLAG" val="#wm#"/>
  <p:tag name="KSO_WM_TEMPLATE_CATEGORY" val="custom"/>
  <p:tag name="KSO_WM_TEMPLATE_INDEX" val="20191455"/>
</p:tagLst>
</file>

<file path=ppt/tags/tag153.xml><?xml version="1.0" encoding="utf-8"?>
<p:tagLst xmlns:p="http://schemas.openxmlformats.org/presentationml/2006/main">
  <p:tag name="KSO_WM_BEAUTIFY_FLAG" val="#wm#"/>
  <p:tag name="KSO_WM_TEMPLATE_CATEGORY" val="custom"/>
  <p:tag name="KSO_WM_TEMPLATE_INDEX" val="20191455"/>
</p:tagLst>
</file>

<file path=ppt/tags/tag154.xml><?xml version="1.0" encoding="utf-8"?>
<p:tagLst xmlns:p="http://schemas.openxmlformats.org/presentationml/2006/main">
  <p:tag name="KSO_WM_BEAUTIFY_FLAG" val="#wm#"/>
  <p:tag name="KSO_WM_TEMPLATE_CATEGORY" val="custom"/>
  <p:tag name="KSO_WM_TEMPLATE_INDEX" val="20191455"/>
</p:tagLst>
</file>

<file path=ppt/tags/tag155.xml><?xml version="1.0" encoding="utf-8"?>
<p:tagLst xmlns:p="http://schemas.openxmlformats.org/presentationml/2006/main">
  <p:tag name="KSO_WM_BEAUTIFY_FLAG" val="#wm#"/>
  <p:tag name="KSO_WM_TEMPLATE_CATEGORY" val="custom"/>
  <p:tag name="KSO_WM_TEMPLATE_INDEX" val="20191455"/>
</p:tagLst>
</file>

<file path=ppt/tags/tag156.xml><?xml version="1.0" encoding="utf-8"?>
<p:tagLst xmlns:p="http://schemas.openxmlformats.org/presentationml/2006/main">
  <p:tag name="KSO_WM_BEAUTIFY_FLAG" val="#wm#"/>
  <p:tag name="KSO_WM_TEMPLATE_CATEGORY" val="custom"/>
  <p:tag name="KSO_WM_TEMPLATE_INDEX" val="20191455"/>
</p:tagLst>
</file>

<file path=ppt/tags/tag157.xml><?xml version="1.0" encoding="utf-8"?>
<p:tagLst xmlns:p="http://schemas.openxmlformats.org/presentationml/2006/main">
  <p:tag name="KSO_WM_BEAUTIFY_FLAG" val="#wm#"/>
  <p:tag name="KSO_WM_TEMPLATE_CATEGORY" val="custom"/>
  <p:tag name="KSO_WM_TEMPLATE_INDEX" val="20191455"/>
</p:tagLst>
</file>

<file path=ppt/tags/tag158.xml><?xml version="1.0" encoding="utf-8"?>
<p:tagLst xmlns:p="http://schemas.openxmlformats.org/presentationml/2006/main">
  <p:tag name="KSO_WM_BEAUTIFY_FLAG" val="#wm#"/>
  <p:tag name="KSO_WM_TEMPLATE_CATEGORY" val="custom"/>
  <p:tag name="KSO_WM_TEMPLATE_INDEX" val="20191455"/>
</p:tagLst>
</file>

<file path=ppt/tags/tag159.xml><?xml version="1.0" encoding="utf-8"?>
<p:tagLst xmlns:p="http://schemas.openxmlformats.org/presentationml/2006/main">
  <p:tag name="KSO_WM_BEAUTIFY_FLAG" val="#wm#"/>
  <p:tag name="KSO_WM_TEMPLATE_CATEGORY" val="custom"/>
  <p:tag name="KSO_WM_TEMPLATE_INDEX" val="20191455"/>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191455"/>
</p:tagLst>
</file>

<file path=ppt/tags/tag161.xml><?xml version="1.0" encoding="utf-8"?>
<p:tagLst xmlns:p="http://schemas.openxmlformats.org/presentationml/2006/main">
  <p:tag name="KSO_WM_BEAUTIFY_FLAG" val="#wm#"/>
  <p:tag name="KSO_WM_TEMPLATE_CATEGORY" val="custom"/>
  <p:tag name="KSO_WM_TEMPLATE_INDEX" val="20191455"/>
</p:tagLst>
</file>

<file path=ppt/tags/tag162.xml><?xml version="1.0" encoding="utf-8"?>
<p:tagLst xmlns:p="http://schemas.openxmlformats.org/presentationml/2006/main">
  <p:tag name="KSO_WM_BEAUTIFY_FLAG" val="#wm#"/>
  <p:tag name="KSO_WM_TEMPLATE_CATEGORY" val="custom"/>
  <p:tag name="KSO_WM_TEMPLATE_INDEX" val="20191455"/>
</p:tagLst>
</file>

<file path=ppt/tags/tag163.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 name="KSO_WM_SLIDE_MODEL_TYPE" val="cover"/>
</p:tagLst>
</file>

<file path=ppt/tags/tag164.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1455"/>
  <p:tag name="KSO_WM_SLIDE_LAYOUT" val="a_b"/>
  <p:tag name="KSO_WM_SLIDE_LAYOUT_CNT" val="1_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20191455">
      <a:dk1>
        <a:srgbClr val="000000"/>
      </a:dk1>
      <a:lt1>
        <a:srgbClr val="FFFFFF"/>
      </a:lt1>
      <a:dk2>
        <a:srgbClr val="373C60"/>
      </a:dk2>
      <a:lt2>
        <a:srgbClr val="F0F0F0"/>
      </a:lt2>
      <a:accent1>
        <a:srgbClr val="373C60"/>
      </a:accent1>
      <a:accent2>
        <a:srgbClr val="868E9D"/>
      </a:accent2>
      <a:accent3>
        <a:srgbClr val="373C60"/>
      </a:accent3>
      <a:accent4>
        <a:srgbClr val="868E9D"/>
      </a:accent4>
      <a:accent5>
        <a:srgbClr val="373C60"/>
      </a:accent5>
      <a:accent6>
        <a:srgbClr val="868E9D"/>
      </a:accent6>
      <a:hlink>
        <a:srgbClr val="4472C4"/>
      </a:hlink>
      <a:folHlink>
        <a:srgbClr val="BFBFB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6840</Words>
  <Application>WPS 演示</Application>
  <PresentationFormat>宽屏</PresentationFormat>
  <Paragraphs>1106</Paragraphs>
  <Slides>55</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55</vt:i4>
      </vt:variant>
    </vt:vector>
  </HeadingPairs>
  <TitlesOfParts>
    <vt:vector size="63" baseType="lpstr">
      <vt:lpstr>Arial</vt:lpstr>
      <vt:lpstr>宋体</vt:lpstr>
      <vt:lpstr>Wingdings</vt:lpstr>
      <vt:lpstr>微软雅黑</vt:lpstr>
      <vt:lpstr>黑体</vt:lpstr>
      <vt:lpstr>Arial Unicode MS</vt:lpstr>
      <vt:lpstr>仿宋</vt:lpstr>
      <vt:lpstr>1_Office 主题​​</vt:lpstr>
      <vt:lpstr>PowerPoint 演示文稿</vt:lpstr>
      <vt:lpstr>PowerPoint 演示文稿</vt:lpstr>
      <vt:lpstr>PowerPoint 演示文稿</vt:lpstr>
      <vt:lpstr>PowerPoint 演示文稿</vt:lpstr>
      <vt:lpstr>PowerPoint 演示文稿</vt:lpstr>
      <vt:lpstr>开滦十中</vt:lpstr>
      <vt:lpstr>万达小学</vt:lpstr>
      <vt:lpstr>PowerPoint 演示文稿</vt:lpstr>
      <vt:lpstr>唐山十中</vt:lpstr>
      <vt:lpstr>西山路小学</vt:lpstr>
      <vt:lpstr>路北区西山路小学(乔屯校区)</vt:lpstr>
      <vt:lpstr>PowerPoint 演示文稿</vt:lpstr>
      <vt:lpstr>三十九中、福庄小学</vt:lpstr>
      <vt:lpstr>PowerPoint 演示文稿</vt:lpstr>
      <vt:lpstr>十一中</vt:lpstr>
      <vt:lpstr>片区数据（待二次核实）</vt:lpstr>
      <vt:lpstr>PowerPoint 演示文稿</vt:lpstr>
      <vt:lpstr>选址备选</vt:lpstr>
      <vt:lpstr>选址备选</vt:lpstr>
      <vt:lpstr>PowerPoint 演示文稿</vt:lpstr>
      <vt:lpstr>PowerPoint 演示文稿</vt:lpstr>
      <vt:lpstr>PowerPoint 演示文稿</vt:lpstr>
      <vt:lpstr>PowerPoint 演示文稿</vt:lpstr>
      <vt:lpstr>备选片区：丰南一中片区</vt:lpstr>
      <vt:lpstr>PowerPoint 演示文稿</vt:lpstr>
      <vt:lpstr>小结</vt:lpstr>
      <vt:lpstr>PowerPoint 演示文稿</vt:lpstr>
      <vt:lpstr>2019年松鼠AI智适应教育合作政策(5月)</vt:lpstr>
      <vt:lpstr>PowerPoint 演示文稿</vt:lpstr>
      <vt:lpstr>5年盈利预测（假设每个学生只报1科） </vt:lpstr>
      <vt:lpstr>5年盈利预测（假设每个学生只报2科） </vt:lpstr>
      <vt:lpstr>PowerPoint 演示文稿</vt:lpstr>
      <vt:lpstr>合作流程</vt:lpstr>
      <vt:lpstr>PowerPoint 演示文稿</vt:lpstr>
      <vt:lpstr>启动期支持内容</vt:lpstr>
      <vt:lpstr>运营期支持内容</vt:lpstr>
      <vt:lpstr>PowerPoint 演示文稿</vt:lpstr>
      <vt:lpstr>PowerPoint 演示文稿</vt:lpstr>
      <vt:lpstr>发展速度</vt:lpstr>
      <vt:lpstr>校区分布</vt:lpstr>
      <vt:lpstr>授课场景</vt:lpstr>
      <vt:lpstr>PowerPoint 演示文稿</vt:lpstr>
      <vt:lpstr>市场前景</vt:lpstr>
      <vt:lpstr>为什么选择松鼠AI</vt:lpstr>
      <vt:lpstr>为什么选择松鼠AI </vt:lpstr>
      <vt:lpstr>明星股东</vt:lpstr>
      <vt:lpstr>核心团队</vt:lpstr>
      <vt:lpstr>核心团队</vt:lpstr>
      <vt:lpstr>核心团队</vt:lpstr>
      <vt:lpstr>核心团队</vt:lpstr>
      <vt:lpstr>核心团队</vt:lpstr>
      <vt:lpstr>核心团队</vt:lpstr>
      <vt:lpstr>核心团队</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pfzhang</cp:lastModifiedBy>
  <cp:revision>148</cp:revision>
  <dcterms:created xsi:type="dcterms:W3CDTF">2019-06-01T04:25:00Z</dcterms:created>
  <dcterms:modified xsi:type="dcterms:W3CDTF">2019-06-28T01:03:45Z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